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67" r:id="rId3"/>
    <p:sldId id="347" r:id="rId4"/>
    <p:sldId id="329" r:id="rId5"/>
    <p:sldId id="348" r:id="rId6"/>
    <p:sldId id="352" r:id="rId7"/>
    <p:sldId id="346" r:id="rId8"/>
    <p:sldId id="349" r:id="rId9"/>
    <p:sldId id="350" r:id="rId10"/>
    <p:sldId id="344" r:id="rId11"/>
    <p:sldId id="338" r:id="rId12"/>
    <p:sldId id="258" r:id="rId13"/>
    <p:sldId id="339" r:id="rId14"/>
    <p:sldId id="340" r:id="rId15"/>
    <p:sldId id="341" r:id="rId16"/>
    <p:sldId id="330" r:id="rId17"/>
    <p:sldId id="306" r:id="rId18"/>
    <p:sldId id="257" r:id="rId19"/>
    <p:sldId id="259" r:id="rId20"/>
    <p:sldId id="260" r:id="rId21"/>
    <p:sldId id="261" r:id="rId22"/>
    <p:sldId id="302" r:id="rId23"/>
    <p:sldId id="351" r:id="rId24"/>
    <p:sldId id="262" r:id="rId25"/>
    <p:sldId id="263" r:id="rId26"/>
    <p:sldId id="314" r:id="rId27"/>
    <p:sldId id="315" r:id="rId28"/>
    <p:sldId id="316" r:id="rId29"/>
    <p:sldId id="317" r:id="rId30"/>
    <p:sldId id="312" r:id="rId31"/>
    <p:sldId id="321" r:id="rId32"/>
    <p:sldId id="322" r:id="rId33"/>
    <p:sldId id="313" r:id="rId34"/>
    <p:sldId id="318" r:id="rId35"/>
    <p:sldId id="319" r:id="rId36"/>
    <p:sldId id="320" r:id="rId37"/>
    <p:sldId id="324" r:id="rId38"/>
    <p:sldId id="342" r:id="rId39"/>
    <p:sldId id="343" r:id="rId40"/>
    <p:sldId id="276" r:id="rId41"/>
    <p:sldId id="278" r:id="rId42"/>
    <p:sldId id="279" r:id="rId43"/>
    <p:sldId id="287" r:id="rId44"/>
    <p:sldId id="281" r:id="rId45"/>
    <p:sldId id="299" r:id="rId46"/>
    <p:sldId id="331" r:id="rId47"/>
    <p:sldId id="345" r:id="rId48"/>
    <p:sldId id="334" r:id="rId49"/>
    <p:sldId id="332" r:id="rId50"/>
    <p:sldId id="337" r:id="rId51"/>
    <p:sldId id="333" r:id="rId52"/>
    <p:sldId id="336" r:id="rId53"/>
    <p:sldId id="326" r:id="rId54"/>
    <p:sldId id="335" r:id="rId55"/>
    <p:sldId id="289" r:id="rId56"/>
    <p:sldId id="290" r:id="rId57"/>
    <p:sldId id="291" r:id="rId58"/>
    <p:sldId id="311" r:id="rId59"/>
    <p:sldId id="292" r:id="rId60"/>
    <p:sldId id="268" r:id="rId61"/>
    <p:sldId id="272" r:id="rId62"/>
    <p:sldId id="293" r:id="rId63"/>
    <p:sldId id="294" r:id="rId64"/>
    <p:sldId id="297" r:id="rId65"/>
    <p:sldId id="295" r:id="rId66"/>
    <p:sldId id="298" r:id="rId67"/>
    <p:sldId id="300" r:id="rId68"/>
    <p:sldId id="301" r:id="rId69"/>
    <p:sldId id="273" r:id="rId70"/>
    <p:sldId id="274" r:id="rId71"/>
    <p:sldId id="269" r:id="rId72"/>
    <p:sldId id="270" r:id="rId73"/>
    <p:sldId id="271" r:id="rId74"/>
    <p:sldId id="275" r:id="rId75"/>
    <p:sldId id="277" r:id="rId76"/>
    <p:sldId id="325" r:id="rId77"/>
    <p:sldId id="280" r:id="rId78"/>
    <p:sldId id="282" r:id="rId79"/>
    <p:sldId id="285" r:id="rId80"/>
    <p:sldId id="284" r:id="rId81"/>
    <p:sldId id="283" r:id="rId82"/>
    <p:sldId id="288" r:id="rId83"/>
    <p:sldId id="264" r:id="rId84"/>
    <p:sldId id="265" r:id="rId85"/>
    <p:sldId id="266" r:id="rId86"/>
    <p:sldId id="304" r:id="rId87"/>
    <p:sldId id="30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2D140-7422-0147-8226-3F8A4E010D0D}">
          <p14:sldIdLst>
            <p14:sldId id="256"/>
            <p14:sldId id="267"/>
            <p14:sldId id="347"/>
            <p14:sldId id="329"/>
            <p14:sldId id="348"/>
            <p14:sldId id="352"/>
            <p14:sldId id="346"/>
            <p14:sldId id="349"/>
            <p14:sldId id="350"/>
            <p14:sldId id="344"/>
            <p14:sldId id="338"/>
            <p14:sldId id="258"/>
            <p14:sldId id="339"/>
            <p14:sldId id="340"/>
            <p14:sldId id="341"/>
            <p14:sldId id="330"/>
            <p14:sldId id="306"/>
            <p14:sldId id="257"/>
            <p14:sldId id="259"/>
            <p14:sldId id="260"/>
            <p14:sldId id="261"/>
            <p14:sldId id="302"/>
            <p14:sldId id="351"/>
            <p14:sldId id="262"/>
            <p14:sldId id="263"/>
          </p14:sldIdLst>
        </p14:section>
        <p14:section name="Cognitive deficiency" id="{2107BF81-55F4-C94D-B564-A7DB9E57C107}">
          <p14:sldIdLst>
            <p14:sldId id="314"/>
            <p14:sldId id="315"/>
            <p14:sldId id="316"/>
            <p14:sldId id="317"/>
          </p14:sldIdLst>
        </p14:section>
        <p14:section name="Yaoming" id="{2E69D583-2F72-EB4A-946A-0A6950E6FE8B}">
          <p14:sldIdLst>
            <p14:sldId id="312"/>
            <p14:sldId id="321"/>
            <p14:sldId id="322"/>
          </p14:sldIdLst>
        </p14:section>
        <p14:section name="KindneyCancer" id="{DA7848FD-B2F7-3E49-B8E7-572C24E6E88D}">
          <p14:sldIdLst>
            <p14:sldId id="313"/>
            <p14:sldId id="318"/>
            <p14:sldId id="319"/>
            <p14:sldId id="320"/>
          </p14:sldIdLst>
        </p14:section>
        <p14:section name="StatIntroduction" id="{2EA3DD87-EE06-6344-9A86-1B5C0544D4A8}">
          <p14:sldIdLst>
            <p14:sldId id="324"/>
            <p14:sldId id="342"/>
            <p14:sldId id="343"/>
          </p14:sldIdLst>
        </p14:section>
        <p14:section name="描述统计量" id="{F2F012C8-E7D8-1C43-8BB4-C490061F883C}">
          <p14:sldIdLst>
            <p14:sldId id="276"/>
            <p14:sldId id="278"/>
            <p14:sldId id="279"/>
            <p14:sldId id="287"/>
            <p14:sldId id="281"/>
            <p14:sldId id="299"/>
            <p14:sldId id="331"/>
            <p14:sldId id="345"/>
          </p14:sldIdLst>
        </p14:section>
        <p14:section name="coin" id="{06844E6F-D977-874B-AA63-06747C5BDEBF}">
          <p14:sldIdLst>
            <p14:sldId id="334"/>
            <p14:sldId id="332"/>
            <p14:sldId id="337"/>
            <p14:sldId id="333"/>
            <p14:sldId id="336"/>
            <p14:sldId id="326"/>
            <p14:sldId id="335"/>
          </p14:sldIdLst>
        </p14:section>
        <p14:section name="samplesize" id="{F9A0220E-A0E1-E44F-BA55-E3BA320BF287}">
          <p14:sldIdLst>
            <p14:sldId id="289"/>
            <p14:sldId id="290"/>
            <p14:sldId id="291"/>
            <p14:sldId id="311"/>
            <p14:sldId id="292"/>
            <p14:sldId id="268"/>
            <p14:sldId id="272"/>
            <p14:sldId id="293"/>
            <p14:sldId id="294"/>
            <p14:sldId id="297"/>
            <p14:sldId id="295"/>
            <p14:sldId id="298"/>
          </p14:sldIdLst>
        </p14:section>
        <p14:section name="t" id="{2C7EA889-2BD7-D743-A4DA-A3DE54A78EA1}">
          <p14:sldIdLst>
            <p14:sldId id="300"/>
            <p14:sldId id="301"/>
            <p14:sldId id="273"/>
            <p14:sldId id="274"/>
          </p14:sldIdLst>
        </p14:section>
        <p14:section name="Distribution" id="{0A323C15-3EA0-384D-9993-03EE008BBE5E}">
          <p14:sldIdLst>
            <p14:sldId id="269"/>
            <p14:sldId id="270"/>
            <p14:sldId id="271"/>
            <p14:sldId id="275"/>
            <p14:sldId id="277"/>
          </p14:sldIdLst>
        </p14:section>
        <p14:section name="p-value" id="{7BDD3FCE-E177-214C-8450-3C0515EA9608}">
          <p14:sldIdLst>
            <p14:sldId id="325"/>
          </p14:sldIdLst>
        </p14:section>
        <p14:section name="Regression" id="{3B960105-4688-4E47-B89A-60955D4DC1DB}">
          <p14:sldIdLst>
            <p14:sldId id="280"/>
            <p14:sldId id="282"/>
            <p14:sldId id="285"/>
            <p14:sldId id="284"/>
            <p14:sldId id="283"/>
            <p14:sldId id="288"/>
          </p14:sldIdLst>
        </p14:section>
        <p14:section name="Bayes" id="{8085EAA6-FDDA-CA4B-9284-D07640F804C2}">
          <p14:sldIdLst>
            <p14:sldId id="264"/>
            <p14:sldId id="265"/>
            <p14:sldId id="266"/>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75"/>
    <p:restoredTop sz="94666"/>
  </p:normalViewPr>
  <p:slideViewPr>
    <p:cSldViewPr snapToGrid="0" snapToObjects="1">
      <p:cViewPr varScale="1">
        <p:scale>
          <a:sx n="96" d="100"/>
          <a:sy n="96"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GDP</a:t>
            </a:r>
            <a:r>
              <a:rPr lang="zh-CN" altLang="en-US"/>
              <a:t> </a:t>
            </a:r>
            <a:r>
              <a:rPr lang="en-US" altLang="zh-CN"/>
              <a:t>ranking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ranking'!$C$2:$C$51</c:f>
              <c:numCache>
                <c:formatCode>#,##0.00</c:formatCode>
                <c:ptCount val="50"/>
                <c:pt idx="0">
                  <c:v>21482.41</c:v>
                </c:pt>
                <c:pt idx="1">
                  <c:v>14172.2</c:v>
                </c:pt>
                <c:pt idx="2">
                  <c:v>5220.57</c:v>
                </c:pt>
                <c:pt idx="3">
                  <c:v>4117.07</c:v>
                </c:pt>
                <c:pt idx="4">
                  <c:v>2957.72</c:v>
                </c:pt>
                <c:pt idx="5">
                  <c:v>2844.7</c:v>
                </c:pt>
                <c:pt idx="6">
                  <c:v>2809.91</c:v>
                </c:pt>
                <c:pt idx="7">
                  <c:v>2112.8000000000002</c:v>
                </c:pt>
                <c:pt idx="8">
                  <c:v>1929.71</c:v>
                </c:pt>
                <c:pt idx="9">
                  <c:v>1820.36</c:v>
                </c:pt>
                <c:pt idx="10">
                  <c:v>1699.68</c:v>
                </c:pt>
                <c:pt idx="11">
                  <c:v>1649.21</c:v>
                </c:pt>
                <c:pt idx="12">
                  <c:v>1474.12</c:v>
                </c:pt>
                <c:pt idx="13">
                  <c:v>1464.41</c:v>
                </c:pt>
                <c:pt idx="14">
                  <c:v>1242.3900000000001</c:v>
                </c:pt>
                <c:pt idx="15">
                  <c:v>1066.8399999999999</c:v>
                </c:pt>
                <c:pt idx="16" formatCode="General">
                  <c:v>933.18</c:v>
                </c:pt>
                <c:pt idx="17" formatCode="General">
                  <c:v>795.58</c:v>
                </c:pt>
                <c:pt idx="18" formatCode="General">
                  <c:v>731.14</c:v>
                </c:pt>
                <c:pt idx="19" formatCode="General">
                  <c:v>631.16</c:v>
                </c:pt>
                <c:pt idx="20" formatCode="General">
                  <c:v>626.72</c:v>
                </c:pt>
                <c:pt idx="21" formatCode="General">
                  <c:v>581.29</c:v>
                </c:pt>
                <c:pt idx="22" formatCode="General">
                  <c:v>563.24</c:v>
                </c:pt>
                <c:pt idx="23" formatCode="General">
                  <c:v>545.19000000000005</c:v>
                </c:pt>
                <c:pt idx="24" formatCode="General">
                  <c:v>524.25</c:v>
                </c:pt>
                <c:pt idx="25" formatCode="General">
                  <c:v>469.66</c:v>
                </c:pt>
                <c:pt idx="26" formatCode="General">
                  <c:v>455.59</c:v>
                </c:pt>
                <c:pt idx="27" formatCode="General">
                  <c:v>448.46</c:v>
                </c:pt>
                <c:pt idx="28" formatCode="General">
                  <c:v>447.01</c:v>
                </c:pt>
                <c:pt idx="29" formatCode="General">
                  <c:v>408.03</c:v>
                </c:pt>
                <c:pt idx="30" formatCode="General">
                  <c:v>385.53</c:v>
                </c:pt>
                <c:pt idx="31" formatCode="General">
                  <c:v>380.86</c:v>
                </c:pt>
                <c:pt idx="32" formatCode="General">
                  <c:v>379.8</c:v>
                </c:pt>
                <c:pt idx="33" formatCode="General">
                  <c:v>376.13</c:v>
                </c:pt>
                <c:pt idx="34" formatCode="General">
                  <c:v>372.63</c:v>
                </c:pt>
                <c:pt idx="35" formatCode="General">
                  <c:v>362.15</c:v>
                </c:pt>
                <c:pt idx="36" formatCode="General">
                  <c:v>359.62</c:v>
                </c:pt>
                <c:pt idx="37" formatCode="General">
                  <c:v>355.16</c:v>
                </c:pt>
                <c:pt idx="38" formatCode="General">
                  <c:v>354.31</c:v>
                </c:pt>
                <c:pt idx="39" formatCode="General">
                  <c:v>333.6</c:v>
                </c:pt>
                <c:pt idx="40" formatCode="General">
                  <c:v>313.51</c:v>
                </c:pt>
                <c:pt idx="41" formatCode="General">
                  <c:v>305.56</c:v>
                </c:pt>
                <c:pt idx="42" formatCode="General">
                  <c:v>298.31</c:v>
                </c:pt>
                <c:pt idx="43" formatCode="General">
                  <c:v>298.14999999999998</c:v>
                </c:pt>
                <c:pt idx="44" formatCode="General">
                  <c:v>282.01</c:v>
                </c:pt>
                <c:pt idx="45" formatCode="General">
                  <c:v>266.24</c:v>
                </c:pt>
                <c:pt idx="46" formatCode="General">
                  <c:v>264.5</c:v>
                </c:pt>
                <c:pt idx="47" formatCode="General">
                  <c:v>250.07</c:v>
                </c:pt>
                <c:pt idx="48" formatCode="General">
                  <c:v>248.84</c:v>
                </c:pt>
                <c:pt idx="49" formatCode="General">
                  <c:v>242.83</c:v>
                </c:pt>
              </c:numCache>
            </c:numRef>
          </c:val>
          <c:extLst>
            <c:ext xmlns:c16="http://schemas.microsoft.com/office/drawing/2014/chart" uri="{C3380CC4-5D6E-409C-BE32-E72D297353CC}">
              <c16:uniqueId val="{00000000-CE1E-4142-9E04-88328ECC97F3}"/>
            </c:ext>
          </c:extLst>
        </c:ser>
        <c:dLbls>
          <c:showLegendKey val="0"/>
          <c:showVal val="0"/>
          <c:showCatName val="0"/>
          <c:showSerName val="0"/>
          <c:showPercent val="0"/>
          <c:showBubbleSize val="0"/>
        </c:dLbls>
        <c:gapWidth val="219"/>
        <c:overlap val="-27"/>
        <c:axId val="1125381824"/>
        <c:axId val="1125487040"/>
      </c:barChart>
      <c:catAx>
        <c:axId val="112538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87040"/>
        <c:crosses val="autoZero"/>
        <c:auto val="1"/>
        <c:lblAlgn val="ctr"/>
        <c:lblOffset val="100"/>
        <c:noMultiLvlLbl val="0"/>
      </c:catAx>
      <c:valAx>
        <c:axId val="11254870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381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Share</a:t>
            </a:r>
            <a:r>
              <a:rPr lang="zh-CN" altLang="en-US" dirty="0"/>
              <a:t> </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ranking'!$D$1</c:f>
              <c:strCache>
                <c:ptCount val="1"/>
                <c:pt idx="0">
                  <c:v>Share</c:v>
                </c:pt>
              </c:strCache>
            </c:strRef>
          </c:tx>
          <c:spPr>
            <a:solidFill>
              <a:schemeClr val="accent1"/>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ranking'!$D$2:$D$51</c:f>
              <c:numCache>
                <c:formatCode>General</c:formatCode>
                <c:ptCount val="50"/>
                <c:pt idx="0">
                  <c:v>24.4</c:v>
                </c:pt>
                <c:pt idx="1">
                  <c:v>16.100000000000001</c:v>
                </c:pt>
                <c:pt idx="2">
                  <c:v>5.93</c:v>
                </c:pt>
                <c:pt idx="3">
                  <c:v>4.67</c:v>
                </c:pt>
                <c:pt idx="4">
                  <c:v>3.36</c:v>
                </c:pt>
                <c:pt idx="5">
                  <c:v>3.23</c:v>
                </c:pt>
                <c:pt idx="6">
                  <c:v>3.19</c:v>
                </c:pt>
                <c:pt idx="7">
                  <c:v>2.4</c:v>
                </c:pt>
                <c:pt idx="8">
                  <c:v>2.19</c:v>
                </c:pt>
                <c:pt idx="9">
                  <c:v>2.0699999999999998</c:v>
                </c:pt>
                <c:pt idx="10">
                  <c:v>1.93</c:v>
                </c:pt>
                <c:pt idx="11">
                  <c:v>1.87</c:v>
                </c:pt>
                <c:pt idx="12">
                  <c:v>1.67</c:v>
                </c:pt>
                <c:pt idx="13">
                  <c:v>1.66</c:v>
                </c:pt>
                <c:pt idx="14">
                  <c:v>1.41</c:v>
                </c:pt>
                <c:pt idx="15">
                  <c:v>1.21</c:v>
                </c:pt>
                <c:pt idx="16">
                  <c:v>1.06</c:v>
                </c:pt>
                <c:pt idx="17">
                  <c:v>0.90300000000000002</c:v>
                </c:pt>
                <c:pt idx="18">
                  <c:v>0.83</c:v>
                </c:pt>
                <c:pt idx="19">
                  <c:v>0.71699999999999997</c:v>
                </c:pt>
                <c:pt idx="20">
                  <c:v>0.71199999999999997</c:v>
                </c:pt>
                <c:pt idx="21">
                  <c:v>0.66</c:v>
                </c:pt>
                <c:pt idx="22">
                  <c:v>0.63900000000000001</c:v>
                </c:pt>
                <c:pt idx="23">
                  <c:v>0.61899999999999999</c:v>
                </c:pt>
                <c:pt idx="24">
                  <c:v>0.59499999999999997</c:v>
                </c:pt>
                <c:pt idx="25">
                  <c:v>0.53300000000000003</c:v>
                </c:pt>
                <c:pt idx="26">
                  <c:v>0.51700000000000002</c:v>
                </c:pt>
                <c:pt idx="27">
                  <c:v>0.50900000000000001</c:v>
                </c:pt>
                <c:pt idx="28">
                  <c:v>0.50800000000000001</c:v>
                </c:pt>
                <c:pt idx="29">
                  <c:v>0.46300000000000002</c:v>
                </c:pt>
                <c:pt idx="30">
                  <c:v>0.438</c:v>
                </c:pt>
                <c:pt idx="31">
                  <c:v>0.432</c:v>
                </c:pt>
                <c:pt idx="32">
                  <c:v>0.43099999999999999</c:v>
                </c:pt>
                <c:pt idx="33">
                  <c:v>0.42699999999999999</c:v>
                </c:pt>
                <c:pt idx="34">
                  <c:v>0.42299999999999999</c:v>
                </c:pt>
                <c:pt idx="35">
                  <c:v>0.41099999999999998</c:v>
                </c:pt>
                <c:pt idx="36">
                  <c:v>0.40799999999999997</c:v>
                </c:pt>
                <c:pt idx="37">
                  <c:v>0.40300000000000002</c:v>
                </c:pt>
                <c:pt idx="38">
                  <c:v>0.40200000000000002</c:v>
                </c:pt>
                <c:pt idx="39">
                  <c:v>0.379</c:v>
                </c:pt>
                <c:pt idx="40">
                  <c:v>0.35599999999999998</c:v>
                </c:pt>
                <c:pt idx="41">
                  <c:v>0.34699999999999998</c:v>
                </c:pt>
                <c:pt idx="42">
                  <c:v>0.33900000000000002</c:v>
                </c:pt>
                <c:pt idx="43">
                  <c:v>0.33800000000000002</c:v>
                </c:pt>
                <c:pt idx="44">
                  <c:v>0.32</c:v>
                </c:pt>
                <c:pt idx="45">
                  <c:v>0.30199999999999999</c:v>
                </c:pt>
                <c:pt idx="46">
                  <c:v>0.3</c:v>
                </c:pt>
                <c:pt idx="47">
                  <c:v>0.28399999999999997</c:v>
                </c:pt>
                <c:pt idx="48">
                  <c:v>0.28299999999999997</c:v>
                </c:pt>
                <c:pt idx="49">
                  <c:v>0.27600000000000002</c:v>
                </c:pt>
              </c:numCache>
            </c:numRef>
          </c:val>
          <c:extLst>
            <c:ext xmlns:c16="http://schemas.microsoft.com/office/drawing/2014/chart" uri="{C3380CC4-5D6E-409C-BE32-E72D297353CC}">
              <c16:uniqueId val="{00000000-5056-6B47-BBB7-4DC7C478CF83}"/>
            </c:ext>
          </c:extLst>
        </c:ser>
        <c:dLbls>
          <c:showLegendKey val="0"/>
          <c:showVal val="0"/>
          <c:showCatName val="0"/>
          <c:showSerName val="0"/>
          <c:showPercent val="0"/>
          <c:showBubbleSize val="0"/>
        </c:dLbls>
        <c:gapWidth val="219"/>
        <c:overlap val="-27"/>
        <c:axId val="1125473168"/>
        <c:axId val="1125475200"/>
      </c:barChart>
      <c:catAx>
        <c:axId val="1125473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5200"/>
        <c:crosses val="autoZero"/>
        <c:auto val="1"/>
        <c:lblAlgn val="ctr"/>
        <c:lblOffset val="100"/>
        <c:noMultiLvlLbl val="0"/>
      </c:catAx>
      <c:valAx>
        <c:axId val="112547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547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'GDP ranking'!$I$1</c:f>
              <c:strCache>
                <c:ptCount val="1"/>
                <c:pt idx="0">
                  <c:v>GDP (per capita)</c:v>
                </c:pt>
              </c:strCache>
            </c:strRef>
          </c:tx>
          <c:spPr>
            <a:solidFill>
              <a:schemeClr val="accent2"/>
            </a:solidFill>
            <a:ln>
              <a:noFill/>
            </a:ln>
            <a:effectLst/>
          </c:spPr>
          <c:invertIfNegative val="0"/>
          <c:cat>
            <c:strRef>
              <c:f>'GDP ranking'!$B$2:$B$51</c:f>
              <c:strCache>
                <c:ptCount val="50"/>
                <c:pt idx="0">
                  <c:v>United States</c:v>
                </c:pt>
                <c:pt idx="1">
                  <c:v>China</c:v>
                </c:pt>
                <c:pt idx="2">
                  <c:v>Japan</c:v>
                </c:pt>
                <c:pt idx="3">
                  <c:v>Germany</c:v>
                </c:pt>
                <c:pt idx="4">
                  <c:v>India</c:v>
                </c:pt>
                <c:pt idx="5">
                  <c:v>France</c:v>
                </c:pt>
                <c:pt idx="6">
                  <c:v>United Kingdom</c:v>
                </c:pt>
                <c:pt idx="7">
                  <c:v>Italy</c:v>
                </c:pt>
                <c:pt idx="8">
                  <c:v>Brazil</c:v>
                </c:pt>
                <c:pt idx="9">
                  <c:v>Canada</c:v>
                </c:pt>
                <c:pt idx="10">
                  <c:v>Korea</c:v>
                </c:pt>
                <c:pt idx="11">
                  <c:v>Russia</c:v>
                </c:pt>
                <c:pt idx="12">
                  <c:v>Spain</c:v>
                </c:pt>
                <c:pt idx="13">
                  <c:v>Australia</c:v>
                </c:pt>
                <c:pt idx="14">
                  <c:v>Mexico</c:v>
                </c:pt>
                <c:pt idx="15">
                  <c:v>Indonesia</c:v>
                </c:pt>
                <c:pt idx="16">
                  <c:v>Netherlands</c:v>
                </c:pt>
                <c:pt idx="17">
                  <c:v>Saudi Arabia</c:v>
                </c:pt>
                <c:pt idx="18">
                  <c:v>Switzerland</c:v>
                </c:pt>
                <c:pt idx="19">
                  <c:v>Turkey</c:v>
                </c:pt>
                <c:pt idx="20">
                  <c:v>Taiwan Province of China</c:v>
                </c:pt>
                <c:pt idx="21">
                  <c:v>Poland</c:v>
                </c:pt>
                <c:pt idx="22">
                  <c:v>Sweden</c:v>
                </c:pt>
                <c:pt idx="23">
                  <c:v>Belgium</c:v>
                </c:pt>
                <c:pt idx="24">
                  <c:v>Thailand</c:v>
                </c:pt>
                <c:pt idx="25">
                  <c:v>Austria</c:v>
                </c:pt>
                <c:pt idx="26">
                  <c:v>United Arab Emirates</c:v>
                </c:pt>
                <c:pt idx="27">
                  <c:v>Norway</c:v>
                </c:pt>
                <c:pt idx="28">
                  <c:v>Nigeria</c:v>
                </c:pt>
                <c:pt idx="29">
                  <c:v>Argentina</c:v>
                </c:pt>
                <c:pt idx="30">
                  <c:v>South Africa</c:v>
                </c:pt>
                <c:pt idx="31">
                  <c:v>Hong Kong SAR</c:v>
                </c:pt>
                <c:pt idx="32">
                  <c:v>Ireland</c:v>
                </c:pt>
                <c:pt idx="33">
                  <c:v>Israel</c:v>
                </c:pt>
                <c:pt idx="34">
                  <c:v>Malaysia</c:v>
                </c:pt>
                <c:pt idx="35">
                  <c:v>Denmark</c:v>
                </c:pt>
                <c:pt idx="36">
                  <c:v>Singapore</c:v>
                </c:pt>
                <c:pt idx="37">
                  <c:v>Colombia</c:v>
                </c:pt>
                <c:pt idx="38">
                  <c:v>Philippines</c:v>
                </c:pt>
                <c:pt idx="39">
                  <c:v>Islamic Republic of Iran</c:v>
                </c:pt>
                <c:pt idx="40">
                  <c:v>Bangladesh</c:v>
                </c:pt>
                <c:pt idx="41">
                  <c:v>Chile</c:v>
                </c:pt>
                <c:pt idx="42">
                  <c:v>Pakistan</c:v>
                </c:pt>
                <c:pt idx="43">
                  <c:v>Egypt</c:v>
                </c:pt>
                <c:pt idx="44">
                  <c:v>Finland</c:v>
                </c:pt>
                <c:pt idx="45">
                  <c:v>Vietnam</c:v>
                </c:pt>
                <c:pt idx="46">
                  <c:v>Czech Republic</c:v>
                </c:pt>
                <c:pt idx="47">
                  <c:v>Iraq</c:v>
                </c:pt>
                <c:pt idx="48">
                  <c:v>Romania</c:v>
                </c:pt>
                <c:pt idx="49">
                  <c:v>Portugal</c:v>
                </c:pt>
              </c:strCache>
            </c:strRef>
          </c:cat>
          <c:val>
            <c:numRef>
              <c:f>'GDP ranking'!$I$2:$I$51</c:f>
              <c:numCache>
                <c:formatCode>#,##0</c:formatCode>
                <c:ptCount val="50"/>
                <c:pt idx="0">
                  <c:v>65062</c:v>
                </c:pt>
                <c:pt idx="1">
                  <c:v>10099</c:v>
                </c:pt>
                <c:pt idx="2">
                  <c:v>41418</c:v>
                </c:pt>
                <c:pt idx="3">
                  <c:v>49692</c:v>
                </c:pt>
                <c:pt idx="4">
                  <c:v>2188</c:v>
                </c:pt>
                <c:pt idx="5">
                  <c:v>43500</c:v>
                </c:pt>
                <c:pt idx="6">
                  <c:v>42036</c:v>
                </c:pt>
                <c:pt idx="7">
                  <c:v>34784</c:v>
                </c:pt>
                <c:pt idx="8">
                  <c:v>9160</c:v>
                </c:pt>
                <c:pt idx="9">
                  <c:v>48601</c:v>
                </c:pt>
                <c:pt idx="10">
                  <c:v>32766</c:v>
                </c:pt>
                <c:pt idx="11">
                  <c:v>11461</c:v>
                </c:pt>
                <c:pt idx="12">
                  <c:v>31906</c:v>
                </c:pt>
                <c:pt idx="13">
                  <c:v>57204</c:v>
                </c:pt>
                <c:pt idx="14">
                  <c:v>9866</c:v>
                </c:pt>
                <c:pt idx="15">
                  <c:v>3971</c:v>
                </c:pt>
                <c:pt idx="16">
                  <c:v>54129</c:v>
                </c:pt>
                <c:pt idx="17">
                  <c:v>23491</c:v>
                </c:pt>
                <c:pt idx="18">
                  <c:v>85157</c:v>
                </c:pt>
                <c:pt idx="19">
                  <c:v>7615</c:v>
                </c:pt>
                <c:pt idx="20">
                  <c:v>26518</c:v>
                </c:pt>
                <c:pt idx="21">
                  <c:v>15314</c:v>
                </c:pt>
                <c:pt idx="22">
                  <c:v>54135</c:v>
                </c:pt>
                <c:pt idx="23">
                  <c:v>47532</c:v>
                </c:pt>
                <c:pt idx="24">
                  <c:v>7570</c:v>
                </c:pt>
                <c:pt idx="25">
                  <c:v>52474</c:v>
                </c:pt>
                <c:pt idx="26">
                  <c:v>42384</c:v>
                </c:pt>
                <c:pt idx="27">
                  <c:v>82773</c:v>
                </c:pt>
                <c:pt idx="28">
                  <c:v>2244</c:v>
                </c:pt>
                <c:pt idx="29">
                  <c:v>9055</c:v>
                </c:pt>
                <c:pt idx="30">
                  <c:v>6609</c:v>
                </c:pt>
                <c:pt idx="31">
                  <c:v>50567</c:v>
                </c:pt>
                <c:pt idx="32">
                  <c:v>77160</c:v>
                </c:pt>
                <c:pt idx="33">
                  <c:v>41559</c:v>
                </c:pt>
                <c:pt idx="34">
                  <c:v>11339</c:v>
                </c:pt>
                <c:pt idx="35">
                  <c:v>62041</c:v>
                </c:pt>
                <c:pt idx="36">
                  <c:v>62984</c:v>
                </c:pt>
                <c:pt idx="37">
                  <c:v>7049</c:v>
                </c:pt>
                <c:pt idx="38">
                  <c:v>3246</c:v>
                </c:pt>
                <c:pt idx="39">
                  <c:v>4006</c:v>
                </c:pt>
                <c:pt idx="40">
                  <c:v>1882</c:v>
                </c:pt>
                <c:pt idx="41">
                  <c:v>16277</c:v>
                </c:pt>
                <c:pt idx="42">
                  <c:v>1456</c:v>
                </c:pt>
                <c:pt idx="43">
                  <c:v>3005</c:v>
                </c:pt>
                <c:pt idx="44">
                  <c:v>50879</c:v>
                </c:pt>
                <c:pt idx="45">
                  <c:v>2788</c:v>
                </c:pt>
                <c:pt idx="46">
                  <c:v>24938</c:v>
                </c:pt>
                <c:pt idx="47">
                  <c:v>6117</c:v>
                </c:pt>
                <c:pt idx="48">
                  <c:v>12669</c:v>
                </c:pt>
                <c:pt idx="49">
                  <c:v>23731</c:v>
                </c:pt>
              </c:numCache>
            </c:numRef>
          </c:val>
          <c:extLst>
            <c:ext xmlns:c16="http://schemas.microsoft.com/office/drawing/2014/chart" uri="{C3380CC4-5D6E-409C-BE32-E72D297353CC}">
              <c16:uniqueId val="{00000000-37E3-8A42-A498-A8DD42E23DBE}"/>
            </c:ext>
          </c:extLst>
        </c:ser>
        <c:dLbls>
          <c:showLegendKey val="0"/>
          <c:showVal val="0"/>
          <c:showCatName val="0"/>
          <c:showSerName val="0"/>
          <c:showPercent val="0"/>
          <c:showBubbleSize val="0"/>
        </c:dLbls>
        <c:gapWidth val="219"/>
        <c:overlap val="-27"/>
        <c:axId val="1170933024"/>
        <c:axId val="1171053072"/>
      </c:barChart>
      <c:catAx>
        <c:axId val="117093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53072"/>
        <c:crosses val="autoZero"/>
        <c:auto val="1"/>
        <c:lblAlgn val="ctr"/>
        <c:lblOffset val="100"/>
        <c:noMultiLvlLbl val="0"/>
      </c:catAx>
      <c:valAx>
        <c:axId val="1171053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0933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Linear</a:t>
            </a:r>
            <a:r>
              <a:rPr lang="zh-CN" altLang="en-US" dirty="0"/>
              <a:t> </a:t>
            </a:r>
            <a:r>
              <a:rPr lang="en-US" altLang="zh-CN" dirty="0"/>
              <a:t>regression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Sheet1!$A$2:$A$21</c:f>
              <c:numCache>
                <c:formatCode>General</c:formatCode>
                <c:ptCount val="20"/>
                <c:pt idx="0">
                  <c:v>0.5</c:v>
                </c:pt>
                <c:pt idx="1">
                  <c:v>0.75</c:v>
                </c:pt>
                <c:pt idx="2">
                  <c:v>1</c:v>
                </c:pt>
                <c:pt idx="3">
                  <c:v>1.25</c:v>
                </c:pt>
                <c:pt idx="4">
                  <c:v>1.5</c:v>
                </c:pt>
                <c:pt idx="5">
                  <c:v>1.75</c:v>
                </c:pt>
                <c:pt idx="6">
                  <c:v>1.75</c:v>
                </c:pt>
                <c:pt idx="7">
                  <c:v>2</c:v>
                </c:pt>
                <c:pt idx="8">
                  <c:v>2.25</c:v>
                </c:pt>
                <c:pt idx="9">
                  <c:v>2.5</c:v>
                </c:pt>
                <c:pt idx="10">
                  <c:v>2.75</c:v>
                </c:pt>
                <c:pt idx="11">
                  <c:v>3</c:v>
                </c:pt>
                <c:pt idx="12">
                  <c:v>3.25</c:v>
                </c:pt>
                <c:pt idx="13">
                  <c:v>3.5</c:v>
                </c:pt>
                <c:pt idx="14">
                  <c:v>4</c:v>
                </c:pt>
                <c:pt idx="15">
                  <c:v>4.25</c:v>
                </c:pt>
                <c:pt idx="16">
                  <c:v>4.5</c:v>
                </c:pt>
                <c:pt idx="17">
                  <c:v>4.75</c:v>
                </c:pt>
                <c:pt idx="18">
                  <c:v>5</c:v>
                </c:pt>
                <c:pt idx="19">
                  <c:v>5.5</c:v>
                </c:pt>
              </c:numCache>
            </c:numRef>
          </c:xVal>
          <c:yVal>
            <c:numRef>
              <c:f>Sheet1!$B$2:$B$21</c:f>
              <c:numCache>
                <c:formatCode>General</c:formatCode>
                <c:ptCount val="20"/>
                <c:pt idx="0">
                  <c:v>0</c:v>
                </c:pt>
                <c:pt idx="1">
                  <c:v>0</c:v>
                </c:pt>
                <c:pt idx="2">
                  <c:v>0</c:v>
                </c:pt>
                <c:pt idx="3">
                  <c:v>0</c:v>
                </c:pt>
                <c:pt idx="4">
                  <c:v>0</c:v>
                </c:pt>
                <c:pt idx="5">
                  <c:v>0</c:v>
                </c:pt>
                <c:pt idx="6">
                  <c:v>1</c:v>
                </c:pt>
                <c:pt idx="7">
                  <c:v>0</c:v>
                </c:pt>
                <c:pt idx="8">
                  <c:v>1</c:v>
                </c:pt>
                <c:pt idx="9">
                  <c:v>0</c:v>
                </c:pt>
                <c:pt idx="10">
                  <c:v>1</c:v>
                </c:pt>
                <c:pt idx="11">
                  <c:v>0</c:v>
                </c:pt>
                <c:pt idx="12">
                  <c:v>1</c:v>
                </c:pt>
                <c:pt idx="13">
                  <c:v>0</c:v>
                </c:pt>
                <c:pt idx="14">
                  <c:v>1</c:v>
                </c:pt>
                <c:pt idx="15">
                  <c:v>1</c:v>
                </c:pt>
                <c:pt idx="16">
                  <c:v>1</c:v>
                </c:pt>
                <c:pt idx="17">
                  <c:v>1</c:v>
                </c:pt>
                <c:pt idx="18">
                  <c:v>1</c:v>
                </c:pt>
                <c:pt idx="19">
                  <c:v>1</c:v>
                </c:pt>
              </c:numCache>
            </c:numRef>
          </c:yVal>
          <c:smooth val="0"/>
          <c:extLst>
            <c:ext xmlns:c16="http://schemas.microsoft.com/office/drawing/2014/chart" uri="{C3380CC4-5D6E-409C-BE32-E72D297353CC}">
              <c16:uniqueId val="{00000001-96F7-2341-AA07-E863958DA727}"/>
            </c:ext>
          </c:extLst>
        </c:ser>
        <c:dLbls>
          <c:showLegendKey val="0"/>
          <c:showVal val="0"/>
          <c:showCatName val="0"/>
          <c:showSerName val="0"/>
          <c:showPercent val="0"/>
          <c:showBubbleSize val="0"/>
        </c:dLbls>
        <c:axId val="1167255376"/>
        <c:axId val="1167257008"/>
      </c:scatterChart>
      <c:valAx>
        <c:axId val="1167255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Hours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7008"/>
        <c:crosses val="autoZero"/>
        <c:crossBetween val="midCat"/>
      </c:valAx>
      <c:valAx>
        <c:axId val="11672570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Pass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25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2D16-A53B-494B-8690-77B813424F19}"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DB95-9D1E-5E49-9642-37E235764E04}" type="slidenum">
              <a:rPr lang="en-US" smtClean="0"/>
              <a:t>‹#›</a:t>
            </a:fld>
            <a:endParaRPr lang="en-US"/>
          </a:p>
        </p:txBody>
      </p:sp>
    </p:spTree>
    <p:extLst>
      <p:ext uri="{BB962C8B-B14F-4D97-AF65-F5344CB8AC3E}">
        <p14:creationId xmlns:p14="http://schemas.microsoft.com/office/powerpoint/2010/main" val="349432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45</a:t>
            </a:r>
            <a:r>
              <a:rPr lang="zh-CN" altLang="en-US" dirty="0"/>
              <a:t> 洋葱</a:t>
            </a:r>
            <a:r>
              <a:rPr lang="en-US" altLang="zh-CN" dirty="0"/>
              <a:t>+</a:t>
            </a:r>
            <a:r>
              <a:rPr lang="zh-CN" altLang="en-US" dirty="0"/>
              <a:t>盐</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7</a:t>
            </a:fld>
            <a:endParaRPr lang="en-US"/>
          </a:p>
        </p:txBody>
      </p:sp>
    </p:spTree>
    <p:extLst>
      <p:ext uri="{BB962C8B-B14F-4D97-AF65-F5344CB8AC3E}">
        <p14:creationId xmlns:p14="http://schemas.microsoft.com/office/powerpoint/2010/main" val="19308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包括毛泽东，也在井冈山时期，得过疟疾，然后被治愈。</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9</a:t>
            </a:fld>
            <a:endParaRPr lang="en-US"/>
          </a:p>
        </p:txBody>
      </p:sp>
    </p:spTree>
    <p:extLst>
      <p:ext uri="{BB962C8B-B14F-4D97-AF65-F5344CB8AC3E}">
        <p14:creationId xmlns:p14="http://schemas.microsoft.com/office/powerpoint/2010/main" val="16399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B9E1-7D2F-0343-B5BC-B7420214F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0AC5-2440-484B-894C-A683C564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EDD5B-3B95-5543-8BC1-F98BE06084A9}"/>
              </a:ext>
            </a:extLst>
          </p:cNvPr>
          <p:cNvSpPr>
            <a:spLocks noGrp="1"/>
          </p:cNvSpPr>
          <p:nvPr>
            <p:ph type="dt" sz="half" idx="10"/>
          </p:nvPr>
        </p:nvSpPr>
        <p:spPr/>
        <p:txBody>
          <a:bodyPr/>
          <a:lstStyle/>
          <a:p>
            <a:fld id="{1EB6C42C-CD75-4243-9B2B-465FE670F818}" type="datetime1">
              <a:rPr lang="en-US" smtClean="0"/>
              <a:t>12/4/19</a:t>
            </a:fld>
            <a:endParaRPr lang="en-US"/>
          </a:p>
        </p:txBody>
      </p:sp>
      <p:sp>
        <p:nvSpPr>
          <p:cNvPr id="5" name="Footer Placeholder 4">
            <a:extLst>
              <a:ext uri="{FF2B5EF4-FFF2-40B4-BE49-F238E27FC236}">
                <a16:creationId xmlns:a16="http://schemas.microsoft.com/office/drawing/2014/main" id="{02D75813-2484-2040-9B93-CE529C4A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B53D6-E334-6040-9549-91C3A8F2CD58}"/>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8057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C2E-0BC3-814A-8DA7-BBA8BE4A5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DBDA20-3E51-B04D-A2E5-9EBE15597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1682C-00D5-C94D-8200-1FD8B48BA39E}"/>
              </a:ext>
            </a:extLst>
          </p:cNvPr>
          <p:cNvSpPr>
            <a:spLocks noGrp="1"/>
          </p:cNvSpPr>
          <p:nvPr>
            <p:ph type="dt" sz="half" idx="10"/>
          </p:nvPr>
        </p:nvSpPr>
        <p:spPr/>
        <p:txBody>
          <a:bodyPr/>
          <a:lstStyle/>
          <a:p>
            <a:fld id="{3F718CA9-DB1F-E04D-B27C-D3C1C20D72E4}" type="datetime1">
              <a:rPr lang="en-US" smtClean="0"/>
              <a:t>12/4/19</a:t>
            </a:fld>
            <a:endParaRPr lang="en-US"/>
          </a:p>
        </p:txBody>
      </p:sp>
      <p:sp>
        <p:nvSpPr>
          <p:cNvPr id="5" name="Footer Placeholder 4">
            <a:extLst>
              <a:ext uri="{FF2B5EF4-FFF2-40B4-BE49-F238E27FC236}">
                <a16:creationId xmlns:a16="http://schemas.microsoft.com/office/drawing/2014/main" id="{A94E987D-978F-A34B-B5B9-C8D9ABD7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F7AB-4927-4848-8242-93E4D319AE39}"/>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51873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8CBFE-85FA-0340-972E-4D1676890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D5F1-AD94-3442-88DF-305E410474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2B3F8-13AD-FB49-AF9A-D8888DC10115}"/>
              </a:ext>
            </a:extLst>
          </p:cNvPr>
          <p:cNvSpPr>
            <a:spLocks noGrp="1"/>
          </p:cNvSpPr>
          <p:nvPr>
            <p:ph type="dt" sz="half" idx="10"/>
          </p:nvPr>
        </p:nvSpPr>
        <p:spPr/>
        <p:txBody>
          <a:bodyPr/>
          <a:lstStyle/>
          <a:p>
            <a:fld id="{EF307561-622A-0F4D-90E1-42606F99934E}" type="datetime1">
              <a:rPr lang="en-US" smtClean="0"/>
              <a:t>12/4/19</a:t>
            </a:fld>
            <a:endParaRPr lang="en-US"/>
          </a:p>
        </p:txBody>
      </p:sp>
      <p:sp>
        <p:nvSpPr>
          <p:cNvPr id="5" name="Footer Placeholder 4">
            <a:extLst>
              <a:ext uri="{FF2B5EF4-FFF2-40B4-BE49-F238E27FC236}">
                <a16:creationId xmlns:a16="http://schemas.microsoft.com/office/drawing/2014/main" id="{3B9822C6-568E-AE49-BBBD-5CA6855B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D775-9856-6D46-BC4D-B7BBF26FE9BA}"/>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25158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5E40-8DB7-0D4D-AB48-854DE8B6F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76A1D-B83E-8944-AD06-7E1E6B1F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4E0EA-1043-F34B-9B1C-333F84D89BAA}"/>
              </a:ext>
            </a:extLst>
          </p:cNvPr>
          <p:cNvSpPr>
            <a:spLocks noGrp="1"/>
          </p:cNvSpPr>
          <p:nvPr>
            <p:ph type="dt" sz="half" idx="10"/>
          </p:nvPr>
        </p:nvSpPr>
        <p:spPr/>
        <p:txBody>
          <a:bodyPr/>
          <a:lstStyle/>
          <a:p>
            <a:fld id="{C85835F6-F91C-D14A-9A30-2C0194AB1C38}" type="datetime1">
              <a:rPr lang="en-US" smtClean="0"/>
              <a:t>12/4/19</a:t>
            </a:fld>
            <a:endParaRPr lang="en-US"/>
          </a:p>
        </p:txBody>
      </p:sp>
      <p:sp>
        <p:nvSpPr>
          <p:cNvPr id="5" name="Footer Placeholder 4">
            <a:extLst>
              <a:ext uri="{FF2B5EF4-FFF2-40B4-BE49-F238E27FC236}">
                <a16:creationId xmlns:a16="http://schemas.microsoft.com/office/drawing/2014/main" id="{386D7029-2260-3344-ABAB-7C822BE6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CBC4-960E-F64F-BAD4-CD1DFA0BF32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8081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80C-139D-2945-B02D-40FBF7107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AD0F2-48F3-7343-880C-F787671E7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1F375-47F1-5143-8180-49E97670BE75}"/>
              </a:ext>
            </a:extLst>
          </p:cNvPr>
          <p:cNvSpPr>
            <a:spLocks noGrp="1"/>
          </p:cNvSpPr>
          <p:nvPr>
            <p:ph type="dt" sz="half" idx="10"/>
          </p:nvPr>
        </p:nvSpPr>
        <p:spPr/>
        <p:txBody>
          <a:bodyPr/>
          <a:lstStyle/>
          <a:p>
            <a:fld id="{D8C0A1C5-7301-C84F-8F91-E3E164537B11}" type="datetime1">
              <a:rPr lang="en-US" smtClean="0"/>
              <a:t>12/4/19</a:t>
            </a:fld>
            <a:endParaRPr lang="en-US"/>
          </a:p>
        </p:txBody>
      </p:sp>
      <p:sp>
        <p:nvSpPr>
          <p:cNvPr id="5" name="Footer Placeholder 4">
            <a:extLst>
              <a:ext uri="{FF2B5EF4-FFF2-40B4-BE49-F238E27FC236}">
                <a16:creationId xmlns:a16="http://schemas.microsoft.com/office/drawing/2014/main" id="{4FCD222E-0F16-2442-9DCF-6987CF6F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F96E2-BE79-4642-A5BD-DBB227AD4A23}"/>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93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433D-6F43-3F46-82C7-851E28654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DE294-5B73-5F4A-9303-BD6156DB2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97D27-7DE2-3447-9017-8C7E1E38F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E9E37-DFB4-E74C-B3A7-DCC4079DCCBE}"/>
              </a:ext>
            </a:extLst>
          </p:cNvPr>
          <p:cNvSpPr>
            <a:spLocks noGrp="1"/>
          </p:cNvSpPr>
          <p:nvPr>
            <p:ph type="dt" sz="half" idx="10"/>
          </p:nvPr>
        </p:nvSpPr>
        <p:spPr/>
        <p:txBody>
          <a:bodyPr/>
          <a:lstStyle/>
          <a:p>
            <a:fld id="{A2B43511-8BB9-B044-AFD5-7484052E79BD}" type="datetime1">
              <a:rPr lang="en-US" smtClean="0"/>
              <a:t>12/4/19</a:t>
            </a:fld>
            <a:endParaRPr lang="en-US"/>
          </a:p>
        </p:txBody>
      </p:sp>
      <p:sp>
        <p:nvSpPr>
          <p:cNvPr id="6" name="Footer Placeholder 5">
            <a:extLst>
              <a:ext uri="{FF2B5EF4-FFF2-40B4-BE49-F238E27FC236}">
                <a16:creationId xmlns:a16="http://schemas.microsoft.com/office/drawing/2014/main" id="{96B2F0FC-64E4-314A-9D5E-65E30991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9278B-EAA5-3E40-BECD-38CF7407F542}"/>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13725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C5B7-B101-BF45-BFF4-FA0520C6F4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99CFC-5935-E845-9C72-8BAF6C68C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F7AB4-3FC9-9E4C-9F95-EAACCB6F9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2699D-7BD2-4C47-8BCD-AC89DD2C6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9FB90-2502-9045-8E7B-039937B10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63929-1D9D-2D40-90A4-2441FEBD5503}"/>
              </a:ext>
            </a:extLst>
          </p:cNvPr>
          <p:cNvSpPr>
            <a:spLocks noGrp="1"/>
          </p:cNvSpPr>
          <p:nvPr>
            <p:ph type="dt" sz="half" idx="10"/>
          </p:nvPr>
        </p:nvSpPr>
        <p:spPr/>
        <p:txBody>
          <a:bodyPr/>
          <a:lstStyle/>
          <a:p>
            <a:fld id="{8871E057-9F79-CC45-9CF0-507B98FAA29A}" type="datetime1">
              <a:rPr lang="en-US" smtClean="0"/>
              <a:t>12/4/19</a:t>
            </a:fld>
            <a:endParaRPr lang="en-US"/>
          </a:p>
        </p:txBody>
      </p:sp>
      <p:sp>
        <p:nvSpPr>
          <p:cNvPr id="8" name="Footer Placeholder 7">
            <a:extLst>
              <a:ext uri="{FF2B5EF4-FFF2-40B4-BE49-F238E27FC236}">
                <a16:creationId xmlns:a16="http://schemas.microsoft.com/office/drawing/2014/main" id="{0CAD6CF9-EA5C-C442-8A71-A222E8DA5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9443-22F5-F245-808F-D5AE48C369E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00585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6846-6761-4146-A522-4385902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4CC39-8196-F944-A238-BCD4FB903876}"/>
              </a:ext>
            </a:extLst>
          </p:cNvPr>
          <p:cNvSpPr>
            <a:spLocks noGrp="1"/>
          </p:cNvSpPr>
          <p:nvPr>
            <p:ph type="dt" sz="half" idx="10"/>
          </p:nvPr>
        </p:nvSpPr>
        <p:spPr/>
        <p:txBody>
          <a:bodyPr/>
          <a:lstStyle/>
          <a:p>
            <a:fld id="{BD3DD9FE-3119-0C42-8237-59271C829133}" type="datetime1">
              <a:rPr lang="en-US" smtClean="0"/>
              <a:t>12/4/19</a:t>
            </a:fld>
            <a:endParaRPr lang="en-US"/>
          </a:p>
        </p:txBody>
      </p:sp>
      <p:sp>
        <p:nvSpPr>
          <p:cNvPr id="4" name="Footer Placeholder 3">
            <a:extLst>
              <a:ext uri="{FF2B5EF4-FFF2-40B4-BE49-F238E27FC236}">
                <a16:creationId xmlns:a16="http://schemas.microsoft.com/office/drawing/2014/main" id="{9B4682CB-A363-AB4B-B135-563BD7E78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4CACE-8A1D-B74E-8823-0F1E4D5BC63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64597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D613D-CC40-4241-8947-28F4C02475B4}"/>
              </a:ext>
            </a:extLst>
          </p:cNvPr>
          <p:cNvSpPr>
            <a:spLocks noGrp="1"/>
          </p:cNvSpPr>
          <p:nvPr>
            <p:ph type="dt" sz="half" idx="10"/>
          </p:nvPr>
        </p:nvSpPr>
        <p:spPr/>
        <p:txBody>
          <a:bodyPr/>
          <a:lstStyle/>
          <a:p>
            <a:fld id="{ED6EE455-E763-4942-92A0-7A71CA617229}" type="datetime1">
              <a:rPr lang="en-US" smtClean="0"/>
              <a:t>12/4/19</a:t>
            </a:fld>
            <a:endParaRPr lang="en-US"/>
          </a:p>
        </p:txBody>
      </p:sp>
      <p:sp>
        <p:nvSpPr>
          <p:cNvPr id="3" name="Footer Placeholder 2">
            <a:extLst>
              <a:ext uri="{FF2B5EF4-FFF2-40B4-BE49-F238E27FC236}">
                <a16:creationId xmlns:a16="http://schemas.microsoft.com/office/drawing/2014/main" id="{0934A8C2-DA81-BA45-A221-87CE7751F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134A1-F652-E341-814E-1AFB44B49A2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3967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492-8FB6-BD43-AE2A-7185E3BD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6BD9C-C2D0-544B-A11C-1ED89C09A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6689-69EA-0245-89FA-2611C95C7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831C6-20F6-424C-B042-38A9CBF7CFE7}"/>
              </a:ext>
            </a:extLst>
          </p:cNvPr>
          <p:cNvSpPr>
            <a:spLocks noGrp="1"/>
          </p:cNvSpPr>
          <p:nvPr>
            <p:ph type="dt" sz="half" idx="10"/>
          </p:nvPr>
        </p:nvSpPr>
        <p:spPr/>
        <p:txBody>
          <a:bodyPr/>
          <a:lstStyle/>
          <a:p>
            <a:fld id="{998F442E-DF52-294B-B6C5-9A6DDB73E1C1}" type="datetime1">
              <a:rPr lang="en-US" smtClean="0"/>
              <a:t>12/4/19</a:t>
            </a:fld>
            <a:endParaRPr lang="en-US"/>
          </a:p>
        </p:txBody>
      </p:sp>
      <p:sp>
        <p:nvSpPr>
          <p:cNvPr id="6" name="Footer Placeholder 5">
            <a:extLst>
              <a:ext uri="{FF2B5EF4-FFF2-40B4-BE49-F238E27FC236}">
                <a16:creationId xmlns:a16="http://schemas.microsoft.com/office/drawing/2014/main" id="{AD3CC555-985F-8348-BD7E-792815153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37510-DC97-F245-A53C-1401B2E3C22B}"/>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7531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8014-B9D7-7F4F-9081-D12ED6608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405C2-85B0-EB4C-8B4D-01DBBA5FB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31B76-CB62-914B-8EEB-061E407E5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770C3-43D7-8346-846D-75448F4984DF}"/>
              </a:ext>
            </a:extLst>
          </p:cNvPr>
          <p:cNvSpPr>
            <a:spLocks noGrp="1"/>
          </p:cNvSpPr>
          <p:nvPr>
            <p:ph type="dt" sz="half" idx="10"/>
          </p:nvPr>
        </p:nvSpPr>
        <p:spPr/>
        <p:txBody>
          <a:bodyPr/>
          <a:lstStyle/>
          <a:p>
            <a:fld id="{FA9C7224-D18F-4348-915B-AACF6F172C55}" type="datetime1">
              <a:rPr lang="en-US" smtClean="0"/>
              <a:t>12/4/19</a:t>
            </a:fld>
            <a:endParaRPr lang="en-US"/>
          </a:p>
        </p:txBody>
      </p:sp>
      <p:sp>
        <p:nvSpPr>
          <p:cNvPr id="6" name="Footer Placeholder 5">
            <a:extLst>
              <a:ext uri="{FF2B5EF4-FFF2-40B4-BE49-F238E27FC236}">
                <a16:creationId xmlns:a16="http://schemas.microsoft.com/office/drawing/2014/main" id="{BABF90E2-CC7E-BC41-97BC-B73D02672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DE49E-C59C-4740-93C9-1EB9FB95FB1C}"/>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15925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C3F4B-0B84-5148-90DA-E8075D927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6D51-5CCF-1742-AE00-2DF69D40A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65874-495A-FF47-83DA-D43776FAD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8ED1-1DF7-FF41-B5B5-6FAF8125F026}" type="datetime1">
              <a:rPr lang="en-US" smtClean="0"/>
              <a:t>12/4/19</a:t>
            </a:fld>
            <a:endParaRPr lang="en-US"/>
          </a:p>
        </p:txBody>
      </p:sp>
      <p:sp>
        <p:nvSpPr>
          <p:cNvPr id="5" name="Footer Placeholder 4">
            <a:extLst>
              <a:ext uri="{FF2B5EF4-FFF2-40B4-BE49-F238E27FC236}">
                <a16:creationId xmlns:a16="http://schemas.microsoft.com/office/drawing/2014/main" id="{038F2C14-CB3F-C04A-A4E9-3D2CAC77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A84F58-7379-B94C-A90D-1F779EE61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A3543-2AD2-8842-ABE5-219686FDD7E3}" type="slidenum">
              <a:rPr lang="en-US" smtClean="0"/>
              <a:t>‹#›</a:t>
            </a:fld>
            <a:endParaRPr lang="en-US"/>
          </a:p>
        </p:txBody>
      </p:sp>
    </p:spTree>
    <p:extLst>
      <p:ext uri="{BB962C8B-B14F-4D97-AF65-F5344CB8AC3E}">
        <p14:creationId xmlns:p14="http://schemas.microsoft.com/office/powerpoint/2010/main" val="270362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jpg"/><Relationship Id="rId3" Type="http://schemas.openxmlformats.org/officeDocument/2006/relationships/image" Target="../media/image36.jpg"/><Relationship Id="rId7" Type="http://schemas.openxmlformats.org/officeDocument/2006/relationships/image" Target="../media/image40.png"/><Relationship Id="rId12" Type="http://schemas.openxmlformats.org/officeDocument/2006/relationships/image" Target="../media/image44.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worldpopulationreview.com/" TargetMode="External"/><Relationship Id="rId5" Type="http://schemas.openxmlformats.org/officeDocument/2006/relationships/image" Target="../media/image38.png"/><Relationship Id="rId15" Type="http://schemas.openxmlformats.org/officeDocument/2006/relationships/image" Target="../media/image47.jp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6.jpg"/></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package" Target="../embeddings/Microsoft_Word_Document3.docx"/></Relationships>
</file>

<file path=ppt/slides/_rels/slide51.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package" Target="../embeddings/Microsoft_Word_Document5.docx"/><Relationship Id="rId5" Type="http://schemas.openxmlformats.org/officeDocument/2006/relationships/image" Target="../media/image54.emf"/><Relationship Id="rId4" Type="http://schemas.openxmlformats.org/officeDocument/2006/relationships/package" Target="../embeddings/Microsoft_Word_Document4.docx"/></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7.emf"/></Relationships>
</file>

<file path=ppt/slides/_rels/slide6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6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image" Target="../media/image29.jp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3.emf"/><Relationship Id="rId5" Type="http://schemas.openxmlformats.org/officeDocument/2006/relationships/package" Target="../embeddings/Microsoft_Word_Document7.docx"/><Relationship Id="rId4" Type="http://schemas.openxmlformats.org/officeDocument/2006/relationships/image" Target="../media/image27.jpeg"/></Relationships>
</file>

<file path=ppt/slides/_rels/slide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6.emf"/><Relationship Id="rId4" Type="http://schemas.openxmlformats.org/officeDocument/2006/relationships/package" Target="../embeddings/Microsoft_Word_Document8.docx"/></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9.docx"/><Relationship Id="rId7" Type="http://schemas.openxmlformats.org/officeDocument/2006/relationships/image" Target="../media/image81.jp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Word_Document10.docx"/><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6.jpg"/><Relationship Id="rId4" Type="http://schemas.openxmlformats.org/officeDocument/2006/relationships/image" Target="../media/image85.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Document12.docx"/><Relationship Id="rId7" Type="http://schemas.openxmlformats.org/officeDocument/2006/relationships/image" Target="../media/image93.jp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Word_Document13.docx"/><Relationship Id="rId7" Type="http://schemas.openxmlformats.org/officeDocument/2006/relationships/image" Target="../media/image97.jp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emf"/></Relationships>
</file>

<file path=ppt/slides/_rels/slide7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99.jp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8.emf"/><Relationship Id="rId5" Type="http://schemas.openxmlformats.org/officeDocument/2006/relationships/package" Target="../embeddings/Microsoft_Word_Document14.docx"/><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Word_Document15.doc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00.emf"/></Relationships>
</file>

<file path=ppt/slides/_rels/slide7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1.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package" Target="../embeddings/Microsoft_Word_Document16.docx"/><Relationship Id="rId5" Type="http://schemas.openxmlformats.org/officeDocument/2006/relationships/image" Target="../media/image104.sv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5.emf"/><Relationship Id="rId4" Type="http://schemas.openxmlformats.org/officeDocument/2006/relationships/package" Target="../embeddings/Microsoft_Word_Document17.docx"/></Relationships>
</file>

<file path=ppt/slides/_rels/slide82.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07.emf"/></Relationships>
</file>

<file path=ppt/slides/_rels/slide8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9.jpg"/><Relationship Id="rId7" Type="http://schemas.openxmlformats.org/officeDocument/2006/relationships/image" Target="../media/image130.png"/><Relationship Id="rId2" Type="http://schemas.openxmlformats.org/officeDocument/2006/relationships/image" Target="../media/image108.gif"/><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1.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B72B-CD30-3449-BBF3-DC471EF3CBAC}"/>
              </a:ext>
            </a:extLst>
          </p:cNvPr>
          <p:cNvSpPr>
            <a:spLocks noGrp="1"/>
          </p:cNvSpPr>
          <p:nvPr>
            <p:ph type="ctrTitle"/>
          </p:nvPr>
        </p:nvSpPr>
        <p:spPr/>
        <p:txBody>
          <a:bodyPr/>
          <a:lstStyle/>
          <a:p>
            <a:r>
              <a:rPr lang="zh-CN" altLang="en-US" dirty="0">
                <a:latin typeface="Kaiti SC" panose="02010600040101010101" pitchFamily="2" charset="-122"/>
                <a:ea typeface="Kaiti SC" panose="02010600040101010101" pitchFamily="2" charset="-122"/>
              </a:rPr>
              <a:t>生物统计基础</a:t>
            </a:r>
            <a:endParaRPr lang="en-US" dirty="0">
              <a:latin typeface="Kaiti SC" panose="02010600040101010101" pitchFamily="2" charset="-122"/>
              <a:ea typeface="Kaiti SC" panose="02010600040101010101" pitchFamily="2" charset="-122"/>
            </a:endParaRPr>
          </a:p>
        </p:txBody>
      </p:sp>
      <p:sp>
        <p:nvSpPr>
          <p:cNvPr id="3" name="Subtitle 2">
            <a:extLst>
              <a:ext uri="{FF2B5EF4-FFF2-40B4-BE49-F238E27FC236}">
                <a16:creationId xmlns:a16="http://schemas.microsoft.com/office/drawing/2014/main" id="{4CAAF680-D950-2644-A8EE-58B8CF2767E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6617F9-F827-554A-BF51-FC38CA9A0A1C}"/>
              </a:ext>
            </a:extLst>
          </p:cNvPr>
          <p:cNvSpPr>
            <a:spLocks noGrp="1"/>
          </p:cNvSpPr>
          <p:nvPr>
            <p:ph type="sldNum" sz="quarter" idx="12"/>
          </p:nvPr>
        </p:nvSpPr>
        <p:spPr/>
        <p:txBody>
          <a:bodyPr/>
          <a:lstStyle/>
          <a:p>
            <a:fld id="{419A3543-2AD2-8842-ABE5-219686FDD7E3}" type="slidenum">
              <a:rPr lang="en-US" smtClean="0"/>
              <a:t>1</a:t>
            </a:fld>
            <a:endParaRPr lang="en-US"/>
          </a:p>
        </p:txBody>
      </p:sp>
    </p:spTree>
    <p:extLst>
      <p:ext uri="{BB962C8B-B14F-4D97-AF65-F5344CB8AC3E}">
        <p14:creationId xmlns:p14="http://schemas.microsoft.com/office/powerpoint/2010/main" val="20734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1C2A-ABF7-6448-845C-DA131A76B4E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找药</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7E8F649-92D6-564E-9636-BFD9CF54E09A}"/>
              </a:ext>
            </a:extLst>
          </p:cNvPr>
          <p:cNvSpPr>
            <a:spLocks noGrp="1"/>
          </p:cNvSpPr>
          <p:nvPr>
            <p:ph type="sldNum" sz="quarter" idx="12"/>
          </p:nvPr>
        </p:nvSpPr>
        <p:spPr/>
        <p:txBody>
          <a:bodyPr/>
          <a:lstStyle/>
          <a:p>
            <a:fld id="{419A3543-2AD2-8842-ABE5-219686FDD7E3}" type="slidenum">
              <a:rPr lang="en-US" smtClean="0"/>
              <a:t>10</a:t>
            </a:fld>
            <a:endParaRPr lang="en-US"/>
          </a:p>
        </p:txBody>
      </p:sp>
      <p:sp>
        <p:nvSpPr>
          <p:cNvPr id="3" name="TextBox 2">
            <a:extLst>
              <a:ext uri="{FF2B5EF4-FFF2-40B4-BE49-F238E27FC236}">
                <a16:creationId xmlns:a16="http://schemas.microsoft.com/office/drawing/2014/main" id="{E98122B1-4AF3-FD41-BF8C-4EE4F976E977}"/>
              </a:ext>
            </a:extLst>
          </p:cNvPr>
          <p:cNvSpPr txBox="1"/>
          <p:nvPr/>
        </p:nvSpPr>
        <p:spPr>
          <a:xfrm>
            <a:off x="838200" y="1465545"/>
            <a:ext cx="10873636" cy="2031325"/>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古今中外，都受到疟疾困扰。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主要靠蚊子传播。</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这种疾病具有标志性的发冷和发热周期，症状辨识度高，即使记录者并不了解其病因。</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引起疟疾的是一种寄生性原生单细胞微生物，疟原虫（</a:t>
            </a:r>
            <a:r>
              <a:rPr lang="en-US" altLang="zh-CN" dirty="0">
                <a:latin typeface="Kaiti SC" panose="02010600040101010101" pitchFamily="2" charset="-122"/>
                <a:ea typeface="Kaiti SC" panose="02010600040101010101" pitchFamily="2" charset="-122"/>
              </a:rPr>
              <a:t>Plasmodium)</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这种疾病感染人类的历史非常久远，以至于我们中的很多人在进化中获得了防御基因</a:t>
            </a:r>
            <a:r>
              <a:rPr lang="en-US" altLang="zh-CN" dirty="0">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地中海贫血症</a:t>
            </a:r>
            <a:r>
              <a:rPr lang="en-US" altLang="zh-CN" dirty="0">
                <a:latin typeface="Kaiti SC" panose="02010600040101010101" pitchFamily="2" charset="-122"/>
                <a:ea typeface="Kaiti SC" panose="02010600040101010101" pitchFamily="2" charset="-122"/>
              </a:rPr>
              <a:t>]</a:t>
            </a:r>
            <a:r>
              <a:rPr lang="zh-CN" altLang="en-US">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主要集中在热带地区</a:t>
            </a:r>
            <a:endParaRPr lang="en-US" dirty="0">
              <a:latin typeface="Kaiti SC" panose="02010600040101010101" pitchFamily="2" charset="-122"/>
              <a:ea typeface="Kaiti SC" panose="02010600040101010101" pitchFamily="2" charset="-122"/>
            </a:endParaRPr>
          </a:p>
        </p:txBody>
      </p:sp>
      <p:pic>
        <p:nvPicPr>
          <p:cNvPr id="10" name="Picture 9">
            <a:extLst>
              <a:ext uri="{FF2B5EF4-FFF2-40B4-BE49-F238E27FC236}">
                <a16:creationId xmlns:a16="http://schemas.microsoft.com/office/drawing/2014/main" id="{E8A8FF00-2209-4E4F-9EDE-8E8EDD422FD7}"/>
              </a:ext>
            </a:extLst>
          </p:cNvPr>
          <p:cNvPicPr>
            <a:picLocks noChangeAspect="1"/>
          </p:cNvPicPr>
          <p:nvPr/>
        </p:nvPicPr>
        <p:blipFill>
          <a:blip r:embed="rId2"/>
          <a:stretch>
            <a:fillRect/>
          </a:stretch>
        </p:blipFill>
        <p:spPr>
          <a:xfrm>
            <a:off x="1066103" y="3658506"/>
            <a:ext cx="6104007" cy="2823103"/>
          </a:xfrm>
          <a:prstGeom prst="rect">
            <a:avLst/>
          </a:prstGeom>
        </p:spPr>
      </p:pic>
      <p:pic>
        <p:nvPicPr>
          <p:cNvPr id="12" name="Picture 11">
            <a:extLst>
              <a:ext uri="{FF2B5EF4-FFF2-40B4-BE49-F238E27FC236}">
                <a16:creationId xmlns:a16="http://schemas.microsoft.com/office/drawing/2014/main" id="{FBE0A2B0-2394-DC47-8130-73DDA2B1EB5E}"/>
              </a:ext>
            </a:extLst>
          </p:cNvPr>
          <p:cNvPicPr>
            <a:picLocks noChangeAspect="1"/>
          </p:cNvPicPr>
          <p:nvPr/>
        </p:nvPicPr>
        <p:blipFill>
          <a:blip r:embed="rId3"/>
          <a:stretch>
            <a:fillRect/>
          </a:stretch>
        </p:blipFill>
        <p:spPr>
          <a:xfrm>
            <a:off x="8095728" y="4013796"/>
            <a:ext cx="1562100" cy="1905000"/>
          </a:xfrm>
          <a:prstGeom prst="rect">
            <a:avLst/>
          </a:prstGeom>
        </p:spPr>
      </p:pic>
    </p:spTree>
    <p:extLst>
      <p:ext uri="{BB962C8B-B14F-4D97-AF65-F5344CB8AC3E}">
        <p14:creationId xmlns:p14="http://schemas.microsoft.com/office/powerpoint/2010/main" val="153989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0699-F0BF-C446-9638-B1C4747C51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药物发现的中国例子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2499A7E-66CD-0346-9B9F-595904A0B597}"/>
              </a:ext>
            </a:extLst>
          </p:cNvPr>
          <p:cNvSpPr>
            <a:spLocks noGrp="1"/>
          </p:cNvSpPr>
          <p:nvPr>
            <p:ph idx="1"/>
          </p:nvPr>
        </p:nvSpPr>
        <p:spPr>
          <a:xfrm>
            <a:off x="838200" y="1825625"/>
            <a:ext cx="4861142" cy="4351338"/>
          </a:xfrm>
        </p:spPr>
        <p:txBody>
          <a:bodyPr>
            <a:normAutofit/>
          </a:bodyPr>
          <a:lstStyle/>
          <a:p>
            <a:r>
              <a:rPr lang="zh-CN" altLang="en-US" sz="2000" dirty="0">
                <a:latin typeface="Kaiti SC" panose="02010600040101010101" pitchFamily="2" charset="-122"/>
                <a:ea typeface="Kaiti SC" panose="02010600040101010101" pitchFamily="2" charset="-122"/>
              </a:rPr>
              <a:t>麻沸散</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后汉书</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华佗传</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载：“若疾发结于内，针药所不能及者，乃令先以酒服麻沸散，既醉无所觉，因刳</a:t>
            </a:r>
            <a:r>
              <a:rPr lang="en-US" altLang="zh-CN"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kū</a:t>
            </a:r>
            <a:r>
              <a:rPr lang="en-US"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剖开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破腹背，抽割积聚（肿块）。”</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华佗的</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青囊经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失传！</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屠呦呦受葛洪典籍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肘后备急方</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启发，成功提取出青蒿素，被誉为</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拯救</a:t>
            </a:r>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亿人口”的发现。</a:t>
            </a:r>
            <a:br>
              <a:rPr lang="en-AU" altLang="zh-CN" sz="2000" dirty="0">
                <a:latin typeface="Kaiti SC" panose="02010600040101010101" pitchFamily="2" charset="-122"/>
                <a:ea typeface="Kaiti SC" panose="02010600040101010101" pitchFamily="2" charset="-122"/>
              </a:rPr>
            </a:br>
            <a:br>
              <a:rPr lang="en-AU" altLang="zh-CN" sz="2000" dirty="0">
                <a:latin typeface="Kaiti SC" panose="02010600040101010101" pitchFamily="2" charset="-122"/>
                <a:ea typeface="Kaiti SC" panose="02010600040101010101" pitchFamily="2" charset="-122"/>
              </a:rPr>
            </a:br>
            <a:r>
              <a:rPr lang="zh-CN" altLang="en-AU" sz="2000" u="sng" dirty="0">
                <a:latin typeface="Kaiti SC" panose="02010600040101010101" pitchFamily="2" charset="-122"/>
                <a:ea typeface="Kaiti SC" panose="02010600040101010101" pitchFamily="2" charset="-122"/>
              </a:rPr>
              <a:t>杭州</a:t>
            </a:r>
            <a:r>
              <a:rPr lang="zh-CN" altLang="en-US" sz="2000" u="sng" dirty="0">
                <a:latin typeface="Kaiti SC" panose="02010600040101010101" pitchFamily="2" charset="-122"/>
                <a:ea typeface="Kaiti SC" panose="02010600040101010101" pitchFamily="2" charset="-122"/>
              </a:rPr>
              <a:t>宝石山的“葛岭”相传是葛洪炼丹处</a:t>
            </a:r>
            <a:br>
              <a:rPr lang="en-US" altLang="zh-CN" sz="2000" u="sng" dirty="0">
                <a:latin typeface="Kaiti SC" panose="02010600040101010101" pitchFamily="2" charset="-122"/>
                <a:ea typeface="Kaiti SC" panose="02010600040101010101" pitchFamily="2" charset="-122"/>
              </a:rPr>
            </a:br>
            <a:r>
              <a:rPr lang="en-US" altLang="zh-CN" sz="2000" u="sng"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青蒿一握，以水二升渍，绞取汁，尽服之</a:t>
            </a:r>
            <a:r>
              <a:rPr lang="en-AU" altLang="zh-CN" sz="2000" dirty="0">
                <a:latin typeface="Kaiti SC" panose="02010600040101010101" pitchFamily="2" charset="-122"/>
                <a:ea typeface="Kaiti SC" panose="02010600040101010101" pitchFamily="2" charset="-122"/>
              </a:rPr>
              <a:t>”</a:t>
            </a:r>
            <a:br>
              <a:rPr lang="en-US" altLang="zh-CN" sz="2000" u="sng" dirty="0">
                <a:latin typeface="Kaiti SC" panose="02010600040101010101" pitchFamily="2" charset="-122"/>
                <a:ea typeface="Kaiti SC" panose="02010600040101010101" pitchFamily="2" charset="-122"/>
              </a:rPr>
            </a:br>
            <a:endParaRPr lang="en-US" sz="2000" u="sng"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4A7382C7-0172-8A4F-B134-816D48DE3BF6}"/>
              </a:ext>
            </a:extLst>
          </p:cNvPr>
          <p:cNvPicPr>
            <a:picLocks noChangeAspect="1"/>
          </p:cNvPicPr>
          <p:nvPr/>
        </p:nvPicPr>
        <p:blipFill>
          <a:blip r:embed="rId2"/>
          <a:stretch>
            <a:fillRect/>
          </a:stretch>
        </p:blipFill>
        <p:spPr>
          <a:xfrm>
            <a:off x="8116078" y="3762419"/>
            <a:ext cx="2931878" cy="2103664"/>
          </a:xfrm>
          <a:prstGeom prst="rect">
            <a:avLst/>
          </a:prstGeom>
        </p:spPr>
      </p:pic>
      <p:pic>
        <p:nvPicPr>
          <p:cNvPr id="9" name="Picture 8">
            <a:extLst>
              <a:ext uri="{FF2B5EF4-FFF2-40B4-BE49-F238E27FC236}">
                <a16:creationId xmlns:a16="http://schemas.microsoft.com/office/drawing/2014/main" id="{D6203D7E-45BA-3841-AEBF-E02CDA37544F}"/>
              </a:ext>
            </a:extLst>
          </p:cNvPr>
          <p:cNvPicPr>
            <a:picLocks noChangeAspect="1"/>
          </p:cNvPicPr>
          <p:nvPr/>
        </p:nvPicPr>
        <p:blipFill>
          <a:blip r:embed="rId3"/>
          <a:stretch>
            <a:fillRect/>
          </a:stretch>
        </p:blipFill>
        <p:spPr>
          <a:xfrm>
            <a:off x="7440462" y="1148488"/>
            <a:ext cx="3937348" cy="2214758"/>
          </a:xfrm>
          <a:prstGeom prst="rect">
            <a:avLst/>
          </a:prstGeom>
        </p:spPr>
      </p:pic>
      <p:sp>
        <p:nvSpPr>
          <p:cNvPr id="4" name="Slide Number Placeholder 3">
            <a:extLst>
              <a:ext uri="{FF2B5EF4-FFF2-40B4-BE49-F238E27FC236}">
                <a16:creationId xmlns:a16="http://schemas.microsoft.com/office/drawing/2014/main" id="{EE0B230D-6352-5546-98E2-1DD9944C6CAE}"/>
              </a:ext>
            </a:extLst>
          </p:cNvPr>
          <p:cNvSpPr>
            <a:spLocks noGrp="1"/>
          </p:cNvSpPr>
          <p:nvPr>
            <p:ph type="sldNum" sz="quarter" idx="12"/>
          </p:nvPr>
        </p:nvSpPr>
        <p:spPr/>
        <p:txBody>
          <a:bodyPr/>
          <a:lstStyle/>
          <a:p>
            <a:fld id="{419A3543-2AD2-8842-ABE5-219686FDD7E3}" type="slidenum">
              <a:rPr lang="en-US" smtClean="0"/>
              <a:t>11</a:t>
            </a:fld>
            <a:endParaRPr lang="en-US"/>
          </a:p>
        </p:txBody>
      </p:sp>
    </p:spTree>
    <p:extLst>
      <p:ext uri="{BB962C8B-B14F-4D97-AF65-F5344CB8AC3E}">
        <p14:creationId xmlns:p14="http://schemas.microsoft.com/office/powerpoint/2010/main" val="347866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36793-1019-9C40-A4A0-D00BBA38F39E}"/>
              </a:ext>
            </a:extLst>
          </p:cNvPr>
          <p:cNvSpPr>
            <a:spLocks noGrp="1"/>
          </p:cNvSpPr>
          <p:nvPr>
            <p:ph idx="1"/>
          </p:nvPr>
        </p:nvSpPr>
        <p:spPr>
          <a:xfrm>
            <a:off x="838200" y="610602"/>
            <a:ext cx="10515600" cy="2984367"/>
          </a:xfrm>
        </p:spPr>
        <p:txBody>
          <a:bodyPr>
            <a:noAutofit/>
          </a:bodyPr>
          <a:lstStyle/>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本草纲目</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的分类系统（比林奈的分类系统早）：</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16部的名称和顺序为：</a:t>
            </a:r>
            <a:br>
              <a:rPr lang="en-US" sz="2000" dirty="0">
                <a:latin typeface="Kaiti SC" panose="02010600040101010101" pitchFamily="2" charset="-122"/>
                <a:ea typeface="Kaiti SC" panose="02010600040101010101" pitchFamily="2" charset="-122"/>
              </a:rPr>
            </a:br>
            <a:r>
              <a:rPr lang="en-US" sz="2000" dirty="0" err="1">
                <a:highlight>
                  <a:srgbClr val="FFFF00"/>
                </a:highlight>
                <a:latin typeface="Kaiti SC" panose="02010600040101010101" pitchFamily="2" charset="-122"/>
                <a:ea typeface="Kaiti SC" panose="02010600040101010101" pitchFamily="2" charset="-122"/>
              </a:rPr>
              <a:t>水部、火部、土部、金玉部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属于无机物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00FFFF"/>
                </a:highlight>
                <a:latin typeface="Kaiti SC" panose="02010600040101010101" pitchFamily="2" charset="-122"/>
                <a:ea typeface="Kaiti SC" panose="02010600040101010101" pitchFamily="2" charset="-122"/>
              </a:rPr>
              <a:t>草部、谷部、菜部、果部、木部、服器部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植物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FF00FF"/>
                </a:highlight>
                <a:latin typeface="Kaiti SC" panose="02010600040101010101" pitchFamily="2" charset="-122"/>
                <a:ea typeface="Kaiti SC" panose="02010600040101010101" pitchFamily="2" charset="-122"/>
              </a:rPr>
              <a:t>虫部、鳞部、介部、禽部、兽部和人部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动物</a:t>
            </a:r>
            <a:r>
              <a:rPr lang="en-US" sz="2000" dirty="0">
                <a:latin typeface="Kaiti SC" panose="02010600040101010101" pitchFamily="2" charset="-122"/>
                <a:ea typeface="Kaiti SC" panose="02010600040101010101" pitchFamily="2" charset="-122"/>
              </a:rPr>
              <a:t>]。</a:t>
            </a:r>
            <a:r>
              <a:rPr lang="en-US" sz="2000" dirty="0">
                <a:effectLst/>
                <a:latin typeface="Kaiti SC" panose="02010600040101010101" pitchFamily="2" charset="-122"/>
                <a:ea typeface="Kaiti SC" panose="02010600040101010101" pitchFamily="2" charset="-122"/>
              </a:rPr>
              <a:t> </a:t>
            </a:r>
            <a:br>
              <a:rPr lang="en-US" sz="2000" dirty="0">
                <a:effectLst/>
                <a:latin typeface="Kaiti SC" panose="02010600040101010101" pitchFamily="2" charset="-122"/>
                <a:ea typeface="Kaiti SC" panose="02010600040101010101" pitchFamily="2" charset="-122"/>
              </a:rPr>
            </a:br>
            <a:endParaRPr lang="en-US" sz="2000" dirty="0">
              <a:effectLst/>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1735</a:t>
            </a:r>
            <a:r>
              <a:rPr lang="zh-CN" altLang="en-US" sz="2000" dirty="0">
                <a:latin typeface="Kaiti SC" panose="02010600040101010101" pitchFamily="2" charset="-122"/>
                <a:ea typeface="Kaiti SC" panose="02010600040101010101" pitchFamily="2" charset="-122"/>
              </a:rPr>
              <a:t>年发表了最重要的著作</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自然系统</a:t>
            </a:r>
            <a:r>
              <a:rPr lang="en-US" altLang="zh-CN"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1737</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植物属志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1753</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植物种志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，建立了动植物命名的双名法，对动植物分类研究的进展有很大的影响。</a:t>
            </a: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E79584D4-2AA7-9D40-951E-153986F85945}"/>
              </a:ext>
            </a:extLst>
          </p:cNvPr>
          <p:cNvPicPr>
            <a:picLocks noChangeAspect="1"/>
          </p:cNvPicPr>
          <p:nvPr/>
        </p:nvPicPr>
        <p:blipFill>
          <a:blip r:embed="rId2"/>
          <a:stretch>
            <a:fillRect/>
          </a:stretch>
        </p:blipFill>
        <p:spPr>
          <a:xfrm>
            <a:off x="6756230" y="3898988"/>
            <a:ext cx="2277601" cy="2658387"/>
          </a:xfrm>
          <a:prstGeom prst="rect">
            <a:avLst/>
          </a:prstGeom>
        </p:spPr>
      </p:pic>
      <p:pic>
        <p:nvPicPr>
          <p:cNvPr id="7" name="Picture 6">
            <a:extLst>
              <a:ext uri="{FF2B5EF4-FFF2-40B4-BE49-F238E27FC236}">
                <a16:creationId xmlns:a16="http://schemas.microsoft.com/office/drawing/2014/main" id="{54A1F3A3-620E-9D46-84C3-3208BAFA6C61}"/>
              </a:ext>
            </a:extLst>
          </p:cNvPr>
          <p:cNvPicPr>
            <a:picLocks noChangeAspect="1"/>
          </p:cNvPicPr>
          <p:nvPr/>
        </p:nvPicPr>
        <p:blipFill>
          <a:blip r:embed="rId3"/>
          <a:stretch>
            <a:fillRect/>
          </a:stretch>
        </p:blipFill>
        <p:spPr>
          <a:xfrm>
            <a:off x="1164920" y="3933173"/>
            <a:ext cx="2202493" cy="2658386"/>
          </a:xfrm>
          <a:prstGeom prst="rect">
            <a:avLst/>
          </a:prstGeom>
        </p:spPr>
      </p:pic>
      <p:sp>
        <p:nvSpPr>
          <p:cNvPr id="8" name="TextBox 7">
            <a:extLst>
              <a:ext uri="{FF2B5EF4-FFF2-40B4-BE49-F238E27FC236}">
                <a16:creationId xmlns:a16="http://schemas.microsoft.com/office/drawing/2014/main" id="{77243420-3990-6B4C-A798-D30D8D0A2C47}"/>
              </a:ext>
            </a:extLst>
          </p:cNvPr>
          <p:cNvSpPr txBox="1"/>
          <p:nvPr/>
        </p:nvSpPr>
        <p:spPr>
          <a:xfrm>
            <a:off x="9068844" y="5899758"/>
            <a:ext cx="1653436"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李时珍</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1518-1593</a:t>
            </a:r>
            <a:endParaRPr lang="en-US" dirty="0">
              <a:latin typeface="Kaiti SC" panose="02010600040101010101" pitchFamily="2" charset="-122"/>
              <a:ea typeface="Kaiti SC" panose="02010600040101010101" pitchFamily="2" charset="-122"/>
            </a:endParaRPr>
          </a:p>
        </p:txBody>
      </p:sp>
      <p:sp>
        <p:nvSpPr>
          <p:cNvPr id="9" name="TextBox 8">
            <a:extLst>
              <a:ext uri="{FF2B5EF4-FFF2-40B4-BE49-F238E27FC236}">
                <a16:creationId xmlns:a16="http://schemas.microsoft.com/office/drawing/2014/main" id="{B591369E-44A1-9C4E-9A90-F35F8810576D}"/>
              </a:ext>
            </a:extLst>
          </p:cNvPr>
          <p:cNvSpPr txBox="1"/>
          <p:nvPr/>
        </p:nvSpPr>
        <p:spPr>
          <a:xfrm>
            <a:off x="3384128" y="5688904"/>
            <a:ext cx="1653436" cy="923330"/>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卡尔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林奈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“双名法”</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1707-1787</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FFEE393-FA1E-514C-A76E-27415CCCD646}"/>
              </a:ext>
            </a:extLst>
          </p:cNvPr>
          <p:cNvSpPr>
            <a:spLocks noGrp="1"/>
          </p:cNvSpPr>
          <p:nvPr>
            <p:ph type="sldNum" sz="quarter" idx="12"/>
          </p:nvPr>
        </p:nvSpPr>
        <p:spPr/>
        <p:txBody>
          <a:bodyPr/>
          <a:lstStyle/>
          <a:p>
            <a:fld id="{419A3543-2AD2-8842-ABE5-219686FDD7E3}" type="slidenum">
              <a:rPr lang="en-US" smtClean="0"/>
              <a:t>12</a:t>
            </a:fld>
            <a:endParaRPr lang="en-US"/>
          </a:p>
        </p:txBody>
      </p:sp>
    </p:spTree>
    <p:extLst>
      <p:ext uri="{BB962C8B-B14F-4D97-AF65-F5344CB8AC3E}">
        <p14:creationId xmlns:p14="http://schemas.microsoft.com/office/powerpoint/2010/main" val="386095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B12E-D537-7346-970D-0D2F502CF7E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青蒿</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869FC3C-C516-504E-AD6E-D2422A440710}"/>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中医药典中有“</a:t>
            </a:r>
            <a:r>
              <a:rPr lang="zh-CN" altLang="en-US" dirty="0">
                <a:highlight>
                  <a:srgbClr val="FFFF00"/>
                </a:highlight>
                <a:latin typeface="Kaiti SC" panose="02010600040101010101" pitchFamily="2" charset="-122"/>
                <a:ea typeface="Kaiti SC" panose="02010600040101010101" pitchFamily="2" charset="-122"/>
              </a:rPr>
              <a:t>青蒿</a:t>
            </a:r>
            <a:r>
              <a:rPr lang="zh-CN" altLang="en-US"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李时珍又在青蒿之后新立“黄花蒿”的名目</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从植物分类体系</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annua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黄花蒿</a:t>
            </a:r>
            <a:r>
              <a:rPr lang="en-US" altLang="zh-CN" dirty="0">
                <a:highlight>
                  <a:srgbClr val="FFFF00"/>
                </a:highlight>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en-US" altLang="zh-CN" i="1" dirty="0">
                <a:latin typeface="Kaiti SC" panose="02010600040101010101" pitchFamily="2" charset="-122"/>
                <a:ea typeface="Kaiti SC" panose="02010600040101010101" pitchFamily="2" charset="-122"/>
              </a:rPr>
              <a:t>Artemisia</a:t>
            </a:r>
            <a:r>
              <a:rPr lang="zh-CN" altLang="en-US" i="1" dirty="0">
                <a:latin typeface="Kaiti SC" panose="02010600040101010101" pitchFamily="2" charset="-122"/>
                <a:ea typeface="Kaiti SC" panose="02010600040101010101" pitchFamily="2" charset="-122"/>
              </a:rPr>
              <a:t> </a:t>
            </a:r>
            <a:r>
              <a:rPr lang="en-US" altLang="zh-CN" i="1" dirty="0" err="1">
                <a:latin typeface="Kaiti SC" panose="02010600040101010101" pitchFamily="2" charset="-122"/>
                <a:ea typeface="Kaiti SC" panose="02010600040101010101" pitchFamily="2" charset="-122"/>
              </a:rPr>
              <a:t>carvifolia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t>
            </a:r>
            <a:r>
              <a:rPr lang="zh-CN" altLang="en-US" dirty="0">
                <a:highlight>
                  <a:srgbClr val="00FF00"/>
                </a:highlight>
                <a:latin typeface="Kaiti SC" panose="02010600040101010101" pitchFamily="2" charset="-122"/>
                <a:ea typeface="Kaiti SC" panose="02010600040101010101" pitchFamily="2" charset="-122"/>
              </a:rPr>
              <a:t>青蒿</a:t>
            </a:r>
            <a:r>
              <a:rPr lang="en-US" altLang="zh-CN" dirty="0">
                <a:latin typeface="Kaiti SC" panose="02010600040101010101" pitchFamily="2" charset="-122"/>
                <a:ea typeface="Kaiti SC" panose="02010600040101010101" pitchFamily="2" charset="-122"/>
              </a:rPr>
              <a:t>)</a:t>
            </a: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而“青蒿素”从黄花蒿中提炼</a:t>
            </a:r>
            <a:endParaRPr lang="en-US" altLang="zh-CN"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9CC7A400-9008-004A-BCDE-4AB91EEEE85A}"/>
              </a:ext>
            </a:extLst>
          </p:cNvPr>
          <p:cNvPicPr>
            <a:picLocks noChangeAspect="1"/>
          </p:cNvPicPr>
          <p:nvPr/>
        </p:nvPicPr>
        <p:blipFill>
          <a:blip r:embed="rId2"/>
          <a:stretch>
            <a:fillRect/>
          </a:stretch>
        </p:blipFill>
        <p:spPr>
          <a:xfrm>
            <a:off x="2697533" y="532606"/>
            <a:ext cx="1485900" cy="990600"/>
          </a:xfrm>
          <a:prstGeom prst="rect">
            <a:avLst/>
          </a:prstGeom>
        </p:spPr>
      </p:pic>
      <p:sp>
        <p:nvSpPr>
          <p:cNvPr id="4" name="Slide Number Placeholder 3">
            <a:extLst>
              <a:ext uri="{FF2B5EF4-FFF2-40B4-BE49-F238E27FC236}">
                <a16:creationId xmlns:a16="http://schemas.microsoft.com/office/drawing/2014/main" id="{3B3FDC79-A488-8D43-B444-C81D422CAEC3}"/>
              </a:ext>
            </a:extLst>
          </p:cNvPr>
          <p:cNvSpPr>
            <a:spLocks noGrp="1"/>
          </p:cNvSpPr>
          <p:nvPr>
            <p:ph type="sldNum" sz="quarter" idx="12"/>
          </p:nvPr>
        </p:nvSpPr>
        <p:spPr/>
        <p:txBody>
          <a:bodyPr/>
          <a:lstStyle/>
          <a:p>
            <a:fld id="{419A3543-2AD2-8842-ABE5-219686FDD7E3}" type="slidenum">
              <a:rPr lang="en-US" smtClean="0"/>
              <a:t>13</a:t>
            </a:fld>
            <a:endParaRPr lang="en-US"/>
          </a:p>
        </p:txBody>
      </p:sp>
    </p:spTree>
    <p:extLst>
      <p:ext uri="{BB962C8B-B14F-4D97-AF65-F5344CB8AC3E}">
        <p14:creationId xmlns:p14="http://schemas.microsoft.com/office/powerpoint/2010/main" val="108173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4F3-0FD9-1A45-8BEC-88CF4337CE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国外例子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AEA8599-0219-FB46-9FA5-19A8D57197D6}"/>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水杨酸</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阿司匹林</a:t>
            </a:r>
            <a:endParaRPr lang="en-US" altLang="zh-CN" dirty="0">
              <a:latin typeface="Kaiti SC" panose="02010600040101010101" pitchFamily="2" charset="-122"/>
              <a:ea typeface="Kaiti SC" panose="02010600040101010101" pitchFamily="2" charset="-122"/>
            </a:endParaRPr>
          </a:p>
          <a:p>
            <a:r>
              <a:rPr lang="zh-CN" altLang="en-AU" dirty="0">
                <a:latin typeface="Kaiti SC" panose="02010600040101010101" pitchFamily="2" charset="-122"/>
                <a:ea typeface="Kaiti SC" panose="02010600040101010101" pitchFamily="2" charset="-122"/>
              </a:rPr>
              <a:t>奎宁</a:t>
            </a:r>
            <a:r>
              <a:rPr lang="zh-CN" altLang="en-US" dirty="0">
                <a:latin typeface="Kaiti SC" panose="02010600040101010101" pitchFamily="2" charset="-122"/>
                <a:ea typeface="Kaiti SC" panose="02010600040101010101" pitchFamily="2" charset="-122"/>
              </a:rPr>
              <a:t> （金鸡纳霜）</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治好了康熙的疟疾</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柑橘</a:t>
            </a:r>
            <a:r>
              <a:rPr lang="en-AU"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治疗坏血病</a:t>
            </a:r>
            <a:br>
              <a:rPr lang="en-AU"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青霉素的发现</a:t>
            </a:r>
            <a:endParaRPr lang="en-US" altLang="zh-CN" dirty="0">
              <a:latin typeface="Kaiti SC" panose="02010600040101010101" pitchFamily="2" charset="-122"/>
              <a:ea typeface="Kaiti SC" panose="02010600040101010101" pitchFamily="2" charset="-122"/>
            </a:endParaRPr>
          </a:p>
          <a:p>
            <a:pPr marL="0" indent="0">
              <a:buNone/>
            </a:pPr>
            <a:br>
              <a:rPr lang="en-AU" altLang="zh-CN" dirty="0">
                <a:latin typeface="Kaiti SC" panose="02010600040101010101" pitchFamily="2" charset="-122"/>
                <a:ea typeface="Kaiti SC" panose="02010600040101010101" pitchFamily="2" charset="-122"/>
              </a:rPr>
            </a:br>
            <a:br>
              <a:rPr lang="en-AU" altLang="zh-CN" dirty="0">
                <a:latin typeface="Kaiti SC" panose="02010600040101010101" pitchFamily="2" charset="-122"/>
                <a:ea typeface="Kaiti SC" panose="02010600040101010101" pitchFamily="2" charset="-122"/>
              </a:rPr>
            </a:br>
            <a:endParaRPr lang="en-AU"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58BFB458-3504-A847-9D6A-E6FC728A9783}"/>
              </a:ext>
            </a:extLst>
          </p:cNvPr>
          <p:cNvSpPr>
            <a:spLocks noGrp="1"/>
          </p:cNvSpPr>
          <p:nvPr>
            <p:ph type="sldNum" sz="quarter" idx="12"/>
          </p:nvPr>
        </p:nvSpPr>
        <p:spPr/>
        <p:txBody>
          <a:bodyPr/>
          <a:lstStyle/>
          <a:p>
            <a:fld id="{419A3543-2AD2-8842-ABE5-219686FDD7E3}" type="slidenum">
              <a:rPr lang="en-US" smtClean="0"/>
              <a:t>14</a:t>
            </a:fld>
            <a:endParaRPr lang="en-US"/>
          </a:p>
        </p:txBody>
      </p:sp>
      <p:pic>
        <p:nvPicPr>
          <p:cNvPr id="6" name="Picture 5">
            <a:extLst>
              <a:ext uri="{FF2B5EF4-FFF2-40B4-BE49-F238E27FC236}">
                <a16:creationId xmlns:a16="http://schemas.microsoft.com/office/drawing/2014/main" id="{9FFCAFFE-D150-E94B-BBEE-56A2DB546096}"/>
              </a:ext>
            </a:extLst>
          </p:cNvPr>
          <p:cNvPicPr>
            <a:picLocks noChangeAspect="1"/>
          </p:cNvPicPr>
          <p:nvPr/>
        </p:nvPicPr>
        <p:blipFill>
          <a:blip r:embed="rId2"/>
          <a:stretch>
            <a:fillRect/>
          </a:stretch>
        </p:blipFill>
        <p:spPr>
          <a:xfrm>
            <a:off x="8444893" y="791455"/>
            <a:ext cx="1871943" cy="3095472"/>
          </a:xfrm>
          <a:prstGeom prst="rect">
            <a:avLst/>
          </a:prstGeom>
        </p:spPr>
      </p:pic>
      <p:pic>
        <p:nvPicPr>
          <p:cNvPr id="8" name="Picture 7">
            <a:extLst>
              <a:ext uri="{FF2B5EF4-FFF2-40B4-BE49-F238E27FC236}">
                <a16:creationId xmlns:a16="http://schemas.microsoft.com/office/drawing/2014/main" id="{8827119D-F5C1-AB40-B873-58D9A0B7071C}"/>
              </a:ext>
            </a:extLst>
          </p:cNvPr>
          <p:cNvPicPr>
            <a:picLocks noChangeAspect="1"/>
          </p:cNvPicPr>
          <p:nvPr/>
        </p:nvPicPr>
        <p:blipFill>
          <a:blip r:embed="rId3"/>
          <a:stretch>
            <a:fillRect/>
          </a:stretch>
        </p:blipFill>
        <p:spPr>
          <a:xfrm>
            <a:off x="1267572" y="4276866"/>
            <a:ext cx="1871943" cy="1403957"/>
          </a:xfrm>
          <a:prstGeom prst="rect">
            <a:avLst/>
          </a:prstGeom>
        </p:spPr>
      </p:pic>
    </p:spTree>
    <p:extLst>
      <p:ext uri="{BB962C8B-B14F-4D97-AF65-F5344CB8AC3E}">
        <p14:creationId xmlns:p14="http://schemas.microsoft.com/office/powerpoint/2010/main" val="2606610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982F-960F-6C4D-9D8D-4A6DD9A90B46}"/>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人类的天赋：组织</a:t>
            </a:r>
            <a:r>
              <a:rPr lang="zh-CN" altLang="en-AU" dirty="0">
                <a:latin typeface="Kaiti SC" panose="02010600040101010101" pitchFamily="2" charset="-122"/>
                <a:ea typeface="Kaiti SC" panose="02010600040101010101" pitchFamily="2" charset="-122"/>
              </a:rPr>
              <a:t>与</a:t>
            </a:r>
            <a:r>
              <a:rPr lang="zh-CN" altLang="en-US" dirty="0">
                <a:latin typeface="Kaiti SC" panose="02010600040101010101" pitchFamily="2" charset="-122"/>
                <a:ea typeface="Kaiti SC" panose="02010600040101010101" pitchFamily="2" charset="-122"/>
              </a:rPr>
              <a:t>风控</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A6BAB785-9430-F541-A96B-B1CA7C29EACF}"/>
              </a:ext>
            </a:extLst>
          </p:cNvPr>
          <p:cNvPicPr>
            <a:picLocks noGrp="1" noChangeAspect="1"/>
          </p:cNvPicPr>
          <p:nvPr>
            <p:ph idx="1"/>
          </p:nvPr>
        </p:nvPicPr>
        <p:blipFill>
          <a:blip r:embed="rId2"/>
          <a:stretch>
            <a:fillRect/>
          </a:stretch>
        </p:blipFill>
        <p:spPr>
          <a:xfrm>
            <a:off x="737650" y="2426494"/>
            <a:ext cx="5080000" cy="3149600"/>
          </a:xfrm>
        </p:spPr>
      </p:pic>
      <p:sp>
        <p:nvSpPr>
          <p:cNvPr id="4" name="Slide Number Placeholder 3">
            <a:extLst>
              <a:ext uri="{FF2B5EF4-FFF2-40B4-BE49-F238E27FC236}">
                <a16:creationId xmlns:a16="http://schemas.microsoft.com/office/drawing/2014/main" id="{4C13549B-BD33-484A-B08E-5B42E021E679}"/>
              </a:ext>
            </a:extLst>
          </p:cNvPr>
          <p:cNvSpPr>
            <a:spLocks noGrp="1"/>
          </p:cNvSpPr>
          <p:nvPr>
            <p:ph type="sldNum" sz="quarter" idx="12"/>
          </p:nvPr>
        </p:nvSpPr>
        <p:spPr/>
        <p:txBody>
          <a:bodyPr/>
          <a:lstStyle/>
          <a:p>
            <a:fld id="{419A3543-2AD2-8842-ABE5-219686FDD7E3}" type="slidenum">
              <a:rPr lang="en-US" smtClean="0"/>
              <a:t>15</a:t>
            </a:fld>
            <a:endParaRPr lang="en-US"/>
          </a:p>
        </p:txBody>
      </p:sp>
      <p:pic>
        <p:nvPicPr>
          <p:cNvPr id="8" name="Picture 7">
            <a:extLst>
              <a:ext uri="{FF2B5EF4-FFF2-40B4-BE49-F238E27FC236}">
                <a16:creationId xmlns:a16="http://schemas.microsoft.com/office/drawing/2014/main" id="{09FE5539-E7BD-C94C-BFFB-53C7F24E71DE}"/>
              </a:ext>
            </a:extLst>
          </p:cNvPr>
          <p:cNvPicPr>
            <a:picLocks noChangeAspect="1"/>
          </p:cNvPicPr>
          <p:nvPr/>
        </p:nvPicPr>
        <p:blipFill>
          <a:blip r:embed="rId3"/>
          <a:stretch>
            <a:fillRect/>
          </a:stretch>
        </p:blipFill>
        <p:spPr>
          <a:xfrm>
            <a:off x="6175333" y="2439411"/>
            <a:ext cx="5248406" cy="3160210"/>
          </a:xfrm>
          <a:prstGeom prst="rect">
            <a:avLst/>
          </a:prstGeom>
        </p:spPr>
      </p:pic>
      <p:sp>
        <p:nvSpPr>
          <p:cNvPr id="3" name="Rectangle 2">
            <a:extLst>
              <a:ext uri="{FF2B5EF4-FFF2-40B4-BE49-F238E27FC236}">
                <a16:creationId xmlns:a16="http://schemas.microsoft.com/office/drawing/2014/main" id="{C04EC68E-078D-B040-AA98-5361B1C1FC44}"/>
              </a:ext>
            </a:extLst>
          </p:cNvPr>
          <p:cNvSpPr/>
          <p:nvPr/>
        </p:nvSpPr>
        <p:spPr>
          <a:xfrm>
            <a:off x="2847584" y="5761347"/>
            <a:ext cx="6396624" cy="646331"/>
          </a:xfrm>
          <a:prstGeom prst="rect">
            <a:avLst/>
          </a:prstGeom>
        </p:spPr>
        <p:txBody>
          <a:bodyPr wrap="square">
            <a:spAutoFit/>
          </a:bodyPr>
          <a:lstStyle/>
          <a:p>
            <a:r>
              <a:rPr lang="zh-CN" altLang="en-AU" dirty="0">
                <a:latin typeface="Kaiti SC" panose="02010600040101010101" pitchFamily="2" charset="-122"/>
                <a:ea typeface="Kaiti SC" panose="02010600040101010101" pitchFamily="2" charset="-122"/>
              </a:rPr>
              <a:t>相对于</a:t>
            </a:r>
            <a:r>
              <a:rPr lang="zh-CN" altLang="en-US" dirty="0">
                <a:latin typeface="Kaiti SC" panose="02010600040101010101" pitchFamily="2" charset="-122"/>
                <a:ea typeface="Kaiti SC" panose="02010600040101010101" pitchFamily="2" charset="-122"/>
              </a:rPr>
              <a:t>零散发现，人类的天赋在于组织化地、系统地去发现，并且在这个过程中懂得如何控制分险，平衡受益</a:t>
            </a:r>
            <a:endParaRPr lang="en-US" dirty="0">
              <a:latin typeface="Kaiti SC" panose="02010600040101010101" pitchFamily="2" charset="-122"/>
              <a:ea typeface="Kaiti SC" panose="02010600040101010101" pitchFamily="2" charset="-122"/>
            </a:endParaRPr>
          </a:p>
        </p:txBody>
      </p:sp>
      <p:sp>
        <p:nvSpPr>
          <p:cNvPr id="5" name="Rectangle 4">
            <a:extLst>
              <a:ext uri="{FF2B5EF4-FFF2-40B4-BE49-F238E27FC236}">
                <a16:creationId xmlns:a16="http://schemas.microsoft.com/office/drawing/2014/main" id="{45FEFC7E-B26E-DD45-B8FD-55B19DBCC4FE}"/>
              </a:ext>
            </a:extLst>
          </p:cNvPr>
          <p:cNvSpPr/>
          <p:nvPr/>
        </p:nvSpPr>
        <p:spPr>
          <a:xfrm>
            <a:off x="2404997" y="1715449"/>
            <a:ext cx="6989524" cy="369332"/>
          </a:xfrm>
          <a:prstGeom prst="rect">
            <a:avLst/>
          </a:prstGeom>
        </p:spPr>
        <p:txBody>
          <a:bodyPr wrap="square">
            <a:spAutoFit/>
          </a:bodyPr>
          <a:lstStyle/>
          <a:p>
            <a:r>
              <a:rPr lang="zh-CN" altLang="en-US" dirty="0">
                <a:latin typeface="Kaiti SC" panose="02010600040101010101" pitchFamily="2" charset="-122"/>
                <a:ea typeface="Kaiti SC" panose="02010600040101010101" pitchFamily="2" charset="-122"/>
              </a:rPr>
              <a:t>中国的例子也好，外国的例子也好，都有很强的随机性和运气成分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36180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825625"/>
            <a:ext cx="7654447" cy="4351338"/>
          </a:xfrm>
        </p:spPr>
        <p:txBody>
          <a:bodyPr>
            <a:normAutofit fontScale="92500" lnSpcReduction="20000"/>
          </a:bodyPr>
          <a:lstStyle/>
          <a:p>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 发现化合物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 非临床研究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3</a:t>
            </a:r>
            <a:r>
              <a:rPr lang="zh-CN" altLang="en-US" sz="2000" dirty="0">
                <a:latin typeface="Kaiti SC" panose="02010600040101010101" pitchFamily="2" charset="-122"/>
                <a:ea typeface="Kaiti SC" panose="02010600040101010101" pitchFamily="2" charset="-122"/>
              </a:rPr>
              <a:t> 申请临床研究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dirty="0">
                <a:latin typeface="Kaiti SC" panose="02010600040101010101" pitchFamily="2" charset="-122"/>
                <a:ea typeface="Kaiti SC" panose="02010600040101010101" pitchFamily="2" charset="-122"/>
              </a:rPr>
              <a:t>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III</a:t>
            </a:r>
            <a:r>
              <a:rPr lang="zh-CN" altLang="en-US" sz="2000" dirty="0">
                <a:latin typeface="Kaiti SC" panose="02010600040101010101" pitchFamily="2" charset="-122"/>
                <a:ea typeface="Kaiti SC" panose="02010600040101010101" pitchFamily="2" charset="-122"/>
              </a:rPr>
              <a:t> 期</a:t>
            </a: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IV</a:t>
            </a:r>
            <a:r>
              <a:rPr lang="zh-CN" altLang="en-US" sz="2000" dirty="0">
                <a:latin typeface="Kaiti SC" panose="02010600040101010101" pitchFamily="2" charset="-122"/>
                <a:ea typeface="Kaiti SC" panose="02010600040101010101" pitchFamily="2" charset="-122"/>
              </a:rPr>
              <a:t>期临床试验不良反应监测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605381" y="1822884"/>
            <a:ext cx="3518769" cy="1954872"/>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8777265" y="3820077"/>
            <a:ext cx="3175000" cy="2159000"/>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16</a:t>
            </a:fld>
            <a:endParaRPr lang="en-US"/>
          </a:p>
        </p:txBody>
      </p:sp>
    </p:spTree>
    <p:extLst>
      <p:ext uri="{BB962C8B-B14F-4D97-AF65-F5344CB8AC3E}">
        <p14:creationId xmlns:p14="http://schemas.microsoft.com/office/powerpoint/2010/main" val="218046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3B2A-2D72-B64A-BEC2-A2096A3F98C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频率学派</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贝叶斯学派</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827394C-01EE-9B44-B085-4881C4ACA2C9}"/>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概率是什么？</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频率学派的主战场是可重复事件</a:t>
            </a:r>
            <a:br>
              <a:rPr lang="en-US" altLang="zh-CN" dirty="0">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抛</a:t>
            </a:r>
            <a:r>
              <a:rPr lang="en-US" altLang="zh-CN" dirty="0">
                <a:solidFill>
                  <a:srgbClr val="FF0000"/>
                </a:solidFill>
                <a:latin typeface="Kaiti SC" panose="02010600040101010101" pitchFamily="2" charset="-122"/>
                <a:ea typeface="Kaiti SC" panose="02010600040101010101" pitchFamily="2" charset="-122"/>
              </a:rPr>
              <a:t>100</a:t>
            </a:r>
            <a:r>
              <a:rPr lang="zh-CN" altLang="en-US" dirty="0">
                <a:solidFill>
                  <a:srgbClr val="FF0000"/>
                </a:solidFill>
                <a:latin typeface="Kaiti SC" panose="02010600040101010101" pitchFamily="2" charset="-122"/>
                <a:ea typeface="Kaiti SC" panose="02010600040101010101" pitchFamily="2" charset="-122"/>
              </a:rPr>
              <a:t>枚硬币硬币，重复</a:t>
            </a:r>
            <a:r>
              <a:rPr lang="en-US" altLang="zh-CN" dirty="0">
                <a:solidFill>
                  <a:srgbClr val="FF0000"/>
                </a:solidFill>
                <a:latin typeface="Kaiti SC" panose="02010600040101010101" pitchFamily="2" charset="-122"/>
                <a:ea typeface="Kaiti SC" panose="02010600040101010101" pitchFamily="2" charset="-122"/>
              </a:rPr>
              <a:t>1000</a:t>
            </a:r>
            <a:r>
              <a:rPr lang="zh-CN" altLang="en-US" dirty="0">
                <a:solidFill>
                  <a:srgbClr val="FF0000"/>
                </a:solidFill>
                <a:latin typeface="Kaiti SC" panose="02010600040101010101" pitchFamily="2" charset="-122"/>
                <a:ea typeface="Kaiti SC" panose="02010600040101010101" pitchFamily="2" charset="-122"/>
              </a:rPr>
              <a:t>次</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不可重复事件呢？</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天气预报呢？</a:t>
            </a:r>
            <a:r>
              <a:rPr lang="zh-CN" altLang="en-AU" dirty="0">
                <a:latin typeface="Kaiti SC" panose="02010600040101010101" pitchFamily="2" charset="-122"/>
                <a:ea typeface="Kaiti SC" panose="02010600040101010101" pitchFamily="2" charset="-122"/>
              </a:rPr>
              <a:t>明天</a:t>
            </a:r>
            <a:r>
              <a:rPr lang="zh-CN" altLang="en-US" dirty="0">
                <a:latin typeface="Kaiti SC" panose="02010600040101010101" pitchFamily="2" charset="-122"/>
                <a:ea typeface="Kaiti SC" panose="02010600040101010101" pitchFamily="2" charset="-122"/>
              </a:rPr>
              <a:t>下雨概率</a:t>
            </a:r>
            <a:r>
              <a:rPr lang="en-US" altLang="zh-CN" dirty="0">
                <a:latin typeface="Kaiti SC" panose="02010600040101010101" pitchFamily="2" charset="-122"/>
                <a:ea typeface="Kaiti SC" panose="02010600040101010101" pitchFamily="2" charset="-122"/>
              </a:rPr>
              <a:t>30%</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火箭发射呢？发生成功率</a:t>
            </a:r>
            <a:r>
              <a:rPr lang="en-US" altLang="zh-CN" dirty="0">
                <a:latin typeface="Kaiti SC" panose="02010600040101010101" pitchFamily="2" charset="-122"/>
                <a:ea typeface="Kaiti SC" panose="02010600040101010101" pitchFamily="2" charset="-122"/>
              </a:rPr>
              <a:t>99.9%</a:t>
            </a:r>
            <a:r>
              <a:rPr lang="zh-CN" altLang="en-US" dirty="0">
                <a:latin typeface="Kaiti SC" panose="02010600040101010101" pitchFamily="2" charset="-122"/>
                <a:ea typeface="Kaiti SC" panose="02010600040101010101" pitchFamily="2" charset="-122"/>
              </a:rPr>
              <a:t>？</a:t>
            </a:r>
            <a:br>
              <a:rPr lang="en-US"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信息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孕妇生男生女的概率？</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淘宝如何推荐你要买的物品？</a:t>
            </a: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D3133A6-99E9-FC45-98D3-B255F4E71BFA}"/>
              </a:ext>
            </a:extLst>
          </p:cNvPr>
          <p:cNvPicPr>
            <a:picLocks noChangeAspect="1"/>
          </p:cNvPicPr>
          <p:nvPr/>
        </p:nvPicPr>
        <p:blipFill>
          <a:blip r:embed="rId2"/>
          <a:stretch>
            <a:fillRect/>
          </a:stretch>
        </p:blipFill>
        <p:spPr>
          <a:xfrm>
            <a:off x="6717432" y="1913601"/>
            <a:ext cx="4764066" cy="3972498"/>
          </a:xfrm>
          <a:prstGeom prst="rect">
            <a:avLst/>
          </a:prstGeom>
          <a:ln w="25400">
            <a:solidFill>
              <a:srgbClr val="C00000"/>
            </a:solidFill>
          </a:ln>
        </p:spPr>
      </p:pic>
      <p:sp>
        <p:nvSpPr>
          <p:cNvPr id="5" name="Slide Number Placeholder 4">
            <a:extLst>
              <a:ext uri="{FF2B5EF4-FFF2-40B4-BE49-F238E27FC236}">
                <a16:creationId xmlns:a16="http://schemas.microsoft.com/office/drawing/2014/main" id="{EAED3537-67D2-DF49-8B9D-4FF338B603CE}"/>
              </a:ext>
            </a:extLst>
          </p:cNvPr>
          <p:cNvSpPr>
            <a:spLocks noGrp="1"/>
          </p:cNvSpPr>
          <p:nvPr>
            <p:ph type="sldNum" sz="quarter" idx="12"/>
          </p:nvPr>
        </p:nvSpPr>
        <p:spPr/>
        <p:txBody>
          <a:bodyPr/>
          <a:lstStyle/>
          <a:p>
            <a:fld id="{419A3543-2AD2-8842-ABE5-219686FDD7E3}" type="slidenum">
              <a:rPr lang="en-US" smtClean="0"/>
              <a:t>17</a:t>
            </a:fld>
            <a:endParaRPr lang="en-US"/>
          </a:p>
        </p:txBody>
      </p:sp>
    </p:spTree>
    <p:extLst>
      <p:ext uri="{BB962C8B-B14F-4D97-AF65-F5344CB8AC3E}">
        <p14:creationId xmlns:p14="http://schemas.microsoft.com/office/powerpoint/2010/main" val="33189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C5BB-CB57-8443-9207-7CB00DB20C1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神农</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3DE59A1-838F-6E48-9E3E-0AE27531EF74}"/>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神农尝百草：是神话，也是人类与食物的共进化的寓言</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1283A18B-3167-BC46-8827-6DDD4CCE318C}"/>
              </a:ext>
            </a:extLst>
          </p:cNvPr>
          <p:cNvPicPr>
            <a:picLocks noChangeAspect="1"/>
          </p:cNvPicPr>
          <p:nvPr/>
        </p:nvPicPr>
        <p:blipFill>
          <a:blip r:embed="rId2"/>
          <a:stretch>
            <a:fillRect/>
          </a:stretch>
        </p:blipFill>
        <p:spPr>
          <a:xfrm>
            <a:off x="1152151" y="2235548"/>
            <a:ext cx="4972050" cy="2336800"/>
          </a:xfrm>
          <a:prstGeom prst="rect">
            <a:avLst/>
          </a:prstGeom>
        </p:spPr>
      </p:pic>
      <p:pic>
        <p:nvPicPr>
          <p:cNvPr id="6" name="Picture 5">
            <a:extLst>
              <a:ext uri="{FF2B5EF4-FFF2-40B4-BE49-F238E27FC236}">
                <a16:creationId xmlns:a16="http://schemas.microsoft.com/office/drawing/2014/main" id="{0C3FA09E-24AC-8041-B6A5-234BA359017A}"/>
              </a:ext>
            </a:extLst>
          </p:cNvPr>
          <p:cNvPicPr>
            <a:picLocks noChangeAspect="1"/>
          </p:cNvPicPr>
          <p:nvPr/>
        </p:nvPicPr>
        <p:blipFill>
          <a:blip r:embed="rId3"/>
          <a:stretch>
            <a:fillRect/>
          </a:stretch>
        </p:blipFill>
        <p:spPr>
          <a:xfrm>
            <a:off x="6363223" y="2569674"/>
            <a:ext cx="4033380" cy="4033380"/>
          </a:xfrm>
          <a:prstGeom prst="rect">
            <a:avLst/>
          </a:prstGeom>
        </p:spPr>
      </p:pic>
      <p:sp>
        <p:nvSpPr>
          <p:cNvPr id="5" name="Slide Number Placeholder 4">
            <a:extLst>
              <a:ext uri="{FF2B5EF4-FFF2-40B4-BE49-F238E27FC236}">
                <a16:creationId xmlns:a16="http://schemas.microsoft.com/office/drawing/2014/main" id="{975ACBA3-DA5F-354B-94F4-B70208E1B3C8}"/>
              </a:ext>
            </a:extLst>
          </p:cNvPr>
          <p:cNvSpPr>
            <a:spLocks noGrp="1"/>
          </p:cNvSpPr>
          <p:nvPr>
            <p:ph type="sldNum" sz="quarter" idx="12"/>
          </p:nvPr>
        </p:nvSpPr>
        <p:spPr/>
        <p:txBody>
          <a:bodyPr/>
          <a:lstStyle/>
          <a:p>
            <a:fld id="{419A3543-2AD2-8842-ABE5-219686FDD7E3}" type="slidenum">
              <a:rPr lang="en-US" smtClean="0"/>
              <a:t>18</a:t>
            </a:fld>
            <a:endParaRPr lang="en-US"/>
          </a:p>
        </p:txBody>
      </p:sp>
    </p:spTree>
    <p:extLst>
      <p:ext uri="{BB962C8B-B14F-4D97-AF65-F5344CB8AC3E}">
        <p14:creationId xmlns:p14="http://schemas.microsoft.com/office/powerpoint/2010/main" val="335687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AEC-28BD-2F47-A5D8-CB80D1575B1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最早的药物试验</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7B44297-6D54-0F43-B867-B0DEC2511B43}"/>
              </a:ext>
            </a:extLst>
          </p:cNvPr>
          <p:cNvSpPr>
            <a:spLocks noGrp="1"/>
          </p:cNvSpPr>
          <p:nvPr>
            <p:ph idx="1"/>
          </p:nvPr>
        </p:nvSpPr>
        <p:spPr>
          <a:xfrm>
            <a:off x="838200" y="1387214"/>
            <a:ext cx="10515600" cy="1506297"/>
          </a:xfrm>
        </p:spPr>
        <p:txBody>
          <a:bodyPr>
            <a:normAutofit lnSpcReduction="10000"/>
          </a:bodyPr>
          <a:lstStyle/>
          <a:p>
            <a:r>
              <a:rPr lang="zh-CN" altLang="en-US" sz="2000" dirty="0">
                <a:latin typeface="Kaiti SC" panose="02010600040101010101" pitchFamily="2" charset="-122"/>
                <a:ea typeface="Kaiti SC" panose="02010600040101010101" pitchFamily="2" charset="-122"/>
              </a:rPr>
              <a:t>巴比伦尼布甲尼撒二世</a:t>
            </a:r>
            <a:r>
              <a:rPr lang="en-US" sz="2000" dirty="0">
                <a:latin typeface="Kaiti SC" panose="02010600040101010101" pitchFamily="2" charset="-122"/>
                <a:ea typeface="Kaiti SC" panose="02010600040101010101" pitchFamily="2" charset="-122"/>
              </a:rPr>
              <a:t>[Nebuchadnezzar II</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605/604~562</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BCE</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AU" altLang="zh-CN"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AU" sz="2000" dirty="0">
                <a:latin typeface="Kaiti SC" panose="02010600040101010101" pitchFamily="2" charset="-122"/>
                <a:ea typeface="Kaiti SC" panose="02010600040101010101" pitchFamily="2" charset="-122"/>
              </a:rPr>
              <a:t>圣经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zh-CN" altLang="en-AU" sz="2000" dirty="0">
                <a:latin typeface="Kaiti SC" panose="02010600040101010101" pitchFamily="2" charset="-122"/>
                <a:ea typeface="Kaiti SC" panose="02010600040101010101" pitchFamily="2" charset="-122"/>
              </a:rPr>
              <a:t>但</a:t>
            </a:r>
            <a:r>
              <a:rPr lang="zh-CN" altLang="en-US" sz="2000" dirty="0">
                <a:latin typeface="Kaiti SC" panose="02010600040101010101" pitchFamily="2" charset="-122"/>
                <a:ea typeface="Kaiti SC" panose="02010600040101010101" pitchFamily="2" charset="-122"/>
              </a:rPr>
              <a:t>以理书</a:t>
            </a:r>
            <a:r>
              <a:rPr lang="en-US" altLang="zh-CN" sz="2000" dirty="0">
                <a:latin typeface="Kaiti SC" panose="02010600040101010101" pitchFamily="2" charset="-122"/>
                <a:ea typeface="Kaiti SC" panose="02010600040101010101" pitchFamily="2" charset="-122"/>
              </a:rPr>
              <a:t>1:8-16</a:t>
            </a:r>
            <a:r>
              <a:rPr lang="en-AU"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试验分两组：一组</a:t>
            </a:r>
            <a:r>
              <a:rPr lang="zh-CN" altLang="en-US" sz="2000" dirty="0">
                <a:highlight>
                  <a:srgbClr val="FF00FF"/>
                </a:highlight>
                <a:latin typeface="Kaiti SC" panose="02010600040101010101" pitchFamily="2" charset="-122"/>
                <a:ea typeface="Kaiti SC" panose="02010600040101010101" pitchFamily="2" charset="-122"/>
              </a:rPr>
              <a:t>吃蔬菜和水</a:t>
            </a:r>
            <a:r>
              <a:rPr lang="zh-CN" altLang="en-US" sz="2000" dirty="0">
                <a:latin typeface="Kaiti SC" panose="02010600040101010101" pitchFamily="2" charset="-122"/>
                <a:ea typeface="Kaiti SC" panose="02010600040101010101" pitchFamily="2" charset="-122"/>
              </a:rPr>
              <a:t>，另一组吃宫廷“</a:t>
            </a:r>
            <a:r>
              <a:rPr lang="zh-CN" altLang="en-US" sz="2000" dirty="0">
                <a:highlight>
                  <a:srgbClr val="00FFFF"/>
                </a:highlight>
                <a:latin typeface="Kaiti SC" panose="02010600040101010101" pitchFamily="2" charset="-122"/>
                <a:ea typeface="Kaiti SC" panose="02010600040101010101" pitchFamily="2" charset="-122"/>
              </a:rPr>
              <a:t>御膳</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酒。</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天后，前者看上去更好。</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C2D23ACA-E116-1147-8C1B-D19B31F9787C}"/>
              </a:ext>
            </a:extLst>
          </p:cNvPr>
          <p:cNvPicPr>
            <a:picLocks noChangeAspect="1"/>
          </p:cNvPicPr>
          <p:nvPr/>
        </p:nvPicPr>
        <p:blipFill>
          <a:blip r:embed="rId2"/>
          <a:stretch>
            <a:fillRect/>
          </a:stretch>
        </p:blipFill>
        <p:spPr>
          <a:xfrm>
            <a:off x="8924098" y="1270306"/>
            <a:ext cx="1697973" cy="1717268"/>
          </a:xfrm>
          <a:prstGeom prst="rect">
            <a:avLst/>
          </a:prstGeom>
        </p:spPr>
      </p:pic>
      <p:sp>
        <p:nvSpPr>
          <p:cNvPr id="4" name="Slide Number Placeholder 3">
            <a:extLst>
              <a:ext uri="{FF2B5EF4-FFF2-40B4-BE49-F238E27FC236}">
                <a16:creationId xmlns:a16="http://schemas.microsoft.com/office/drawing/2014/main" id="{A24AFF56-5ADA-584D-8D76-43607CA2C7A6}"/>
              </a:ext>
            </a:extLst>
          </p:cNvPr>
          <p:cNvSpPr>
            <a:spLocks noGrp="1"/>
          </p:cNvSpPr>
          <p:nvPr>
            <p:ph type="sldNum" sz="quarter" idx="12"/>
          </p:nvPr>
        </p:nvSpPr>
        <p:spPr/>
        <p:txBody>
          <a:bodyPr/>
          <a:lstStyle/>
          <a:p>
            <a:fld id="{419A3543-2AD2-8842-ABE5-219686FDD7E3}" type="slidenum">
              <a:rPr lang="en-US" smtClean="0"/>
              <a:t>19</a:t>
            </a:fld>
            <a:endParaRPr lang="en-US"/>
          </a:p>
        </p:txBody>
      </p:sp>
      <p:sp>
        <p:nvSpPr>
          <p:cNvPr id="6" name="TextBox 5">
            <a:extLst>
              <a:ext uri="{FF2B5EF4-FFF2-40B4-BE49-F238E27FC236}">
                <a16:creationId xmlns:a16="http://schemas.microsoft.com/office/drawing/2014/main" id="{90FE8171-64AD-7842-80E8-2C82175CEE1B}"/>
              </a:ext>
            </a:extLst>
          </p:cNvPr>
          <p:cNvSpPr txBox="1"/>
          <p:nvPr/>
        </p:nvSpPr>
        <p:spPr>
          <a:xfrm>
            <a:off x="989556" y="3219191"/>
            <a:ext cx="9081370" cy="1015663"/>
          </a:xfrm>
          <a:prstGeom prst="rect">
            <a:avLst/>
          </a:prstGeom>
          <a:noFill/>
        </p:spPr>
        <p:txBody>
          <a:bodyPr wrap="square" rtlCol="0">
            <a:spAutoFit/>
          </a:bodyPr>
          <a:lstStyle/>
          <a:p>
            <a:r>
              <a:rPr lang="en-US" altLang="zh-CN" sz="2000" u="sng" dirty="0">
                <a:latin typeface="Kaiti SC" panose="02010600040101010101" pitchFamily="2" charset="-122"/>
                <a:ea typeface="Kaiti SC" panose="02010600040101010101" pitchFamily="2" charset="-122"/>
              </a:rPr>
              <a:t>《</a:t>
            </a:r>
            <a:r>
              <a:rPr lang="zh-CN" altLang="en-AU" sz="2000" u="sng" dirty="0">
                <a:latin typeface="Kaiti SC" panose="02010600040101010101" pitchFamily="2" charset="-122"/>
                <a:ea typeface="Kaiti SC" panose="02010600040101010101" pitchFamily="2" charset="-122"/>
              </a:rPr>
              <a:t>本草</a:t>
            </a:r>
            <a:r>
              <a:rPr lang="zh-CN" altLang="en-US" sz="2000" u="sng" dirty="0">
                <a:latin typeface="Kaiti SC" panose="02010600040101010101" pitchFamily="2" charset="-122"/>
                <a:ea typeface="Kaiti SC" panose="02010600040101010101" pitchFamily="2" charset="-122"/>
              </a:rPr>
              <a:t>图经</a:t>
            </a:r>
            <a:r>
              <a:rPr lang="en-US" altLang="zh-CN" sz="2000" u="sng" dirty="0">
                <a:latin typeface="Kaiti SC" panose="02010600040101010101" pitchFamily="2" charset="-122"/>
                <a:ea typeface="Kaiti SC" panose="02010600040101010101" pitchFamily="2" charset="-122"/>
              </a:rPr>
              <a:t>》</a:t>
            </a:r>
            <a:endParaRPr lang="en-AU" altLang="zh-CN" sz="2000" u="sng"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相传欲试上党人参者，当使二人同走，一与人参含之，一不与，度走三、五里许，其不含人参者，必大喘，含者气息自如者，其人参乃真也。</a:t>
            </a:r>
            <a:endParaRPr lang="en-US" sz="20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70C758AA-C0EA-BE4D-A785-FA1A57748FF0}"/>
              </a:ext>
            </a:extLst>
          </p:cNvPr>
          <p:cNvSpPr txBox="1"/>
          <p:nvPr/>
        </p:nvSpPr>
        <p:spPr>
          <a:xfrm>
            <a:off x="989556" y="4560534"/>
            <a:ext cx="9645041" cy="1451959"/>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6078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B881-14FE-F942-A3E8-A37EA294610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课程目的</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76E9A7D-E3E4-2741-9A77-3EF0DC9795E2}"/>
              </a:ext>
            </a:extLst>
          </p:cNvPr>
          <p:cNvSpPr>
            <a:spLocks noGrp="1"/>
          </p:cNvSpPr>
          <p:nvPr>
            <p:ph idx="1"/>
          </p:nvPr>
        </p:nvSpPr>
        <p:spPr>
          <a:xfrm>
            <a:off x="838200" y="1825625"/>
            <a:ext cx="5449866" cy="4351338"/>
          </a:xfrm>
          <a:ln>
            <a:solidFill>
              <a:schemeClr val="accent1"/>
            </a:solidFill>
          </a:ln>
        </p:spPr>
        <p:txBody>
          <a:bodyPr>
            <a:normAutofit lnSpcReduction="10000"/>
          </a:bodyPr>
          <a:lstStyle/>
          <a:p>
            <a:r>
              <a:rPr lang="zh-CN" altLang="en-US" sz="2400" u="sng" dirty="0">
                <a:highlight>
                  <a:srgbClr val="C0C0C0"/>
                </a:highlight>
                <a:latin typeface="Kaiti SC" panose="02010600040101010101" pitchFamily="2" charset="-122"/>
                <a:ea typeface="Kaiti SC" panose="02010600040101010101" pitchFamily="2" charset="-122"/>
              </a:rPr>
              <a:t>数据描述</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数据</a:t>
            </a:r>
            <a:r>
              <a:rPr lang="zh-CN" altLang="en-US" sz="1400" dirty="0">
                <a:latin typeface="Kaiti SC" panose="02010600040101010101" pitchFamily="2" charset="-122"/>
                <a:ea typeface="Kaiti SC" panose="02010600040101010101" pitchFamily="2" charset="-122"/>
              </a:rPr>
              <a:t>（连续，二叉，分类，时序）</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图像表示</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描述数据</a:t>
            </a:r>
            <a:r>
              <a:rPr lang="en-US" altLang="zh-CN" sz="1400" dirty="0">
                <a:latin typeface="Kaiti SC" panose="02010600040101010101" pitchFamily="2" charset="-122"/>
                <a:ea typeface="Kaiti SC" panose="02010600040101010101" pitchFamily="2" charset="-122"/>
              </a:rPr>
              <a:t>|</a:t>
            </a:r>
            <a:r>
              <a:rPr lang="zh-CN" altLang="en-US" sz="1400" dirty="0">
                <a:highlight>
                  <a:srgbClr val="FF00FF"/>
                </a:highlight>
                <a:latin typeface="Kaiti SC" panose="02010600040101010101" pitchFamily="2" charset="-122"/>
                <a:ea typeface="Kaiti SC" panose="02010600040101010101" pitchFamily="2" charset="-122"/>
              </a:rPr>
              <a:t>相关</a:t>
            </a:r>
            <a:endParaRPr lang="en-US" altLang="zh-CN" sz="1400" dirty="0">
              <a:highlight>
                <a:srgbClr val="FF00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基础统计</a:t>
            </a: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均值</a:t>
            </a:r>
            <a:r>
              <a:rPr lang="zh-CN" altLang="en-US" sz="1400" dirty="0">
                <a:latin typeface="Kaiti SC" panose="02010600040101010101" pitchFamily="2" charset="-122"/>
                <a:ea typeface="Kaiti SC" panose="02010600040101010101" pitchFamily="2" charset="-122"/>
              </a:rPr>
              <a:t>，</a:t>
            </a:r>
            <a:r>
              <a:rPr lang="zh-CN" altLang="en-US" sz="1400" dirty="0">
                <a:highlight>
                  <a:srgbClr val="00FF00"/>
                </a:highlight>
                <a:latin typeface="Kaiti SC" panose="02010600040101010101" pitchFamily="2" charset="-122"/>
                <a:ea typeface="Kaiti SC" panose="02010600040101010101" pitchFamily="2" charset="-122"/>
              </a:rPr>
              <a:t>方差</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[confident</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interval]|</a:t>
            </a:r>
            <a:r>
              <a:rPr lang="en-US" altLang="zh-CN" sz="1400" dirty="0">
                <a:highlight>
                  <a:srgbClr val="FF00FF"/>
                </a:highlight>
                <a:latin typeface="Kaiti SC" panose="02010600040101010101" pitchFamily="2" charset="-122"/>
                <a:ea typeface="Kaiti SC" panose="02010600040101010101" pitchFamily="2" charset="-122"/>
              </a:rPr>
              <a:t>p-value</a:t>
            </a: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统计检验</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i="1" dirty="0">
                <a:highlight>
                  <a:srgbClr val="00FF00"/>
                </a:highlight>
                <a:latin typeface="Kaiti SC" panose="02010600040101010101" pitchFamily="2" charset="-122"/>
                <a:ea typeface="Kaiti SC" panose="02010600040101010101" pitchFamily="2" charset="-122"/>
              </a:rPr>
              <a:t>t</a:t>
            </a:r>
            <a:r>
              <a:rPr lang="en-US" altLang="zh-CN" sz="1400" dirty="0">
                <a:highlight>
                  <a:srgbClr val="00FF00"/>
                </a:highlight>
                <a:latin typeface="Kaiti SC" panose="02010600040101010101" pitchFamily="2" charset="-122"/>
                <a:ea typeface="Kaiti SC" panose="02010600040101010101" pitchFamily="2" charset="-122"/>
              </a:rPr>
              <a:t>-test[</a:t>
            </a:r>
            <a:r>
              <a:rPr lang="zh-CN" altLang="en-US" sz="1400" dirty="0">
                <a:highlight>
                  <a:srgbClr val="00FF00"/>
                </a:highlight>
                <a:latin typeface="Kaiti SC" panose="02010600040101010101" pitchFamily="2" charset="-122"/>
                <a:ea typeface="Kaiti SC" panose="02010600040101010101" pitchFamily="2" charset="-122"/>
              </a:rPr>
              <a:t>两样本</a:t>
            </a:r>
            <a:r>
              <a:rPr lang="en-US" altLang="zh-CN" sz="1400" dirty="0">
                <a:highlight>
                  <a:srgbClr val="00FF00"/>
                </a:highlight>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r>
              <a:rPr lang="en-US" altLang="zh-CN" sz="1400" dirty="0">
                <a:latin typeface="Kaiti SC" panose="02010600040101010101" pitchFamily="2" charset="-122"/>
                <a:ea typeface="Kaiti SC" panose="02010600040101010101" pitchFamily="2" charset="-122"/>
              </a:rPr>
              <a:t>|</a:t>
            </a:r>
          </a:p>
          <a:p>
            <a:endParaRPr lang="en-US" sz="1400" dirty="0">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试验设计</a:t>
            </a:r>
            <a:endParaRPr lang="en-US" altLang="zh-CN" sz="2400" dirty="0">
              <a:highlight>
                <a:srgbClr val="C0C0C0"/>
              </a:highlight>
              <a:latin typeface="Kaiti SC" panose="02010600040101010101" pitchFamily="2" charset="-122"/>
              <a:ea typeface="Kaiti SC" panose="02010600040101010101" pitchFamily="2" charset="-122"/>
            </a:endParaRPr>
          </a:p>
          <a:p>
            <a:r>
              <a:rPr lang="zh-CN" altLang="en-US" sz="1400" dirty="0">
                <a:latin typeface="Kaiti SC" panose="02010600040101010101" pitchFamily="2" charset="-122"/>
                <a:ea typeface="Kaiti SC" panose="02010600040101010101" pitchFamily="2" charset="-122"/>
              </a:rPr>
              <a:t>随机区组设计</a:t>
            </a:r>
            <a:r>
              <a:rPr lang="en-US" altLang="zh-CN" sz="1400" dirty="0">
                <a:latin typeface="Kaiti SC" panose="02010600040101010101" pitchFamily="2" charset="-122"/>
                <a:ea typeface="Kaiti SC" panose="02010600040101010101" pitchFamily="2" charset="-122"/>
              </a:rPr>
              <a:t>|RCT</a:t>
            </a:r>
            <a:r>
              <a:rPr lang="zh-CN" altLang="en-US" sz="1400" dirty="0">
                <a:latin typeface="Kaiti SC" panose="02010600040101010101" pitchFamily="2" charset="-122"/>
                <a:ea typeface="Kaiti SC" panose="02010600040101010101" pitchFamily="2" charset="-122"/>
              </a:rPr>
              <a:t>（</a:t>
            </a:r>
            <a:r>
              <a:rPr lang="en-US" altLang="zh-CN" sz="1400" dirty="0">
                <a:latin typeface="Kaiti SC" panose="02010600040101010101" pitchFamily="2" charset="-122"/>
                <a:ea typeface="Kaiti SC" panose="02010600040101010101" pitchFamily="2" charset="-122"/>
              </a:rPr>
              <a:t>randomized</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clinical</a:t>
            </a:r>
            <a:r>
              <a:rPr lang="zh-CN" altLang="en-US" sz="1400" dirty="0">
                <a:latin typeface="Kaiti SC" panose="02010600040101010101" pitchFamily="2" charset="-122"/>
                <a:ea typeface="Kaiti SC" panose="02010600040101010101" pitchFamily="2" charset="-122"/>
              </a:rPr>
              <a:t> </a:t>
            </a:r>
            <a:r>
              <a:rPr lang="en-US" altLang="zh-CN" sz="1400" dirty="0">
                <a:latin typeface="Kaiti SC" panose="02010600040101010101" pitchFamily="2" charset="-122"/>
                <a:ea typeface="Kaiti SC" panose="02010600040101010101" pitchFamily="2" charset="-122"/>
              </a:rPr>
              <a:t>trial</a:t>
            </a:r>
            <a:r>
              <a:rPr lang="zh-CN" altLang="en-US" sz="1400" dirty="0">
                <a:latin typeface="Kaiti SC" panose="02010600040101010101" pitchFamily="2" charset="-122"/>
                <a:ea typeface="Kaiti SC" panose="02010600040101010101" pitchFamily="2" charset="-122"/>
              </a:rPr>
              <a:t>）</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47912233-6F69-AD4F-8ECE-17CF2D95B21C}"/>
              </a:ext>
            </a:extLst>
          </p:cNvPr>
          <p:cNvSpPr txBox="1">
            <a:spLocks/>
          </p:cNvSpPr>
          <p:nvPr/>
        </p:nvSpPr>
        <p:spPr>
          <a:xfrm>
            <a:off x="6539618" y="1827713"/>
            <a:ext cx="5449866" cy="4351338"/>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ighlight>
                  <a:srgbClr val="C0C0C0"/>
                </a:highlight>
                <a:latin typeface="Kaiti SC" panose="02010600040101010101" pitchFamily="2" charset="-122"/>
                <a:ea typeface="Kaiti SC" panose="02010600040101010101" pitchFamily="2" charset="-122"/>
              </a:rPr>
              <a:t>ANOVA</a:t>
            </a:r>
            <a:r>
              <a:rPr lang="en-US" altLang="zh-CN" sz="2400" dirty="0">
                <a:latin typeface="Kaiti SC" panose="02010600040101010101" pitchFamily="2" charset="-122"/>
                <a:ea typeface="Kaiti SC" panose="02010600040101010101" pitchFamily="2" charset="-122"/>
              </a:rPr>
              <a:t>[</a:t>
            </a:r>
            <a:r>
              <a:rPr lang="en-US" altLang="zh-CN" sz="2400" dirty="0" err="1">
                <a:latin typeface="Kaiti SC" panose="02010600040101010101" pitchFamily="2" charset="-122"/>
                <a:ea typeface="Kaiti SC" panose="02010600040101010101" pitchFamily="2" charset="-122"/>
              </a:rPr>
              <a:t>ANalysis</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Of</a:t>
            </a:r>
            <a:r>
              <a:rPr lang="zh-CN" altLang="en-US" sz="2400" dirty="0">
                <a:latin typeface="Kaiti SC" panose="02010600040101010101" pitchFamily="2" charset="-122"/>
                <a:ea typeface="Kaiti SC" panose="02010600040101010101" pitchFamily="2" charset="-122"/>
              </a:rPr>
              <a:t> </a:t>
            </a:r>
            <a:r>
              <a:rPr lang="en-US" altLang="zh-CN" sz="2400" dirty="0" err="1">
                <a:latin typeface="Kaiti SC" panose="02010600040101010101" pitchFamily="2" charset="-122"/>
                <a:ea typeface="Kaiti SC" panose="02010600040101010101" pitchFamily="2" charset="-122"/>
              </a:rPr>
              <a:t>VAriance</a:t>
            </a:r>
            <a:r>
              <a:rPr lang="en-US" altLang="zh-CN"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r>
              <a:rPr lang="zh-CN" altLang="en-US" sz="1400" dirty="0">
                <a:highlight>
                  <a:srgbClr val="00FF00"/>
                </a:highlight>
                <a:latin typeface="Kaiti SC" panose="02010600040101010101" pitchFamily="2" charset="-122"/>
                <a:ea typeface="Kaiti SC" panose="02010600040101010101" pitchFamily="2" charset="-122"/>
              </a:rPr>
              <a:t>多样本的差异检验</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F</a:t>
            </a:r>
            <a:endParaRPr lang="en-US" sz="1400" dirty="0">
              <a:highlight>
                <a:srgbClr val="FFFF00"/>
              </a:highlight>
              <a:latin typeface="Kaiti SC" panose="02010600040101010101" pitchFamily="2" charset="-122"/>
              <a:ea typeface="Kaiti SC" panose="02010600040101010101" pitchFamily="2" charset="-122"/>
            </a:endParaRPr>
          </a:p>
          <a:p>
            <a:pPr marL="0" indent="0">
              <a:buNone/>
            </a:pPr>
            <a:endParaRPr lang="en-US" altLang="zh-CN" sz="2400" u="sng" dirty="0">
              <a:highlight>
                <a:srgbClr val="C0C0C0"/>
              </a:highlight>
              <a:latin typeface="Kaiti SC" panose="02010600040101010101" pitchFamily="2" charset="-122"/>
              <a:ea typeface="Kaiti SC" panose="02010600040101010101" pitchFamily="2" charset="-122"/>
            </a:endParaRPr>
          </a:p>
          <a:p>
            <a:r>
              <a:rPr lang="zh-CN" altLang="en-US" sz="2400" u="sng" dirty="0">
                <a:highlight>
                  <a:srgbClr val="C0C0C0"/>
                </a:highlight>
                <a:latin typeface="Kaiti SC" panose="02010600040101010101" pitchFamily="2" charset="-122"/>
                <a:ea typeface="Kaiti SC" panose="02010600040101010101" pitchFamily="2" charset="-122"/>
              </a:rPr>
              <a:t>回归分析</a:t>
            </a:r>
            <a:r>
              <a:rPr lang="en-US" altLang="zh-CN" sz="2400" u="sng" dirty="0">
                <a:latin typeface="Kaiti SC" panose="02010600040101010101" pitchFamily="2" charset="-122"/>
                <a:ea typeface="Kaiti SC" panose="02010600040101010101" pitchFamily="2" charset="-122"/>
              </a:rPr>
              <a:t>[regression</a:t>
            </a:r>
            <a:r>
              <a:rPr lang="zh-CN" altLang="en-US" sz="2400" u="sng" dirty="0">
                <a:latin typeface="Kaiti SC" panose="02010600040101010101" pitchFamily="2" charset="-122"/>
                <a:ea typeface="Kaiti SC" panose="02010600040101010101" pitchFamily="2" charset="-122"/>
              </a:rPr>
              <a:t> </a:t>
            </a:r>
            <a:r>
              <a:rPr lang="en-US" altLang="zh-CN" sz="2400" u="sng" dirty="0">
                <a:latin typeface="Kaiti SC" panose="02010600040101010101" pitchFamily="2" charset="-122"/>
                <a:ea typeface="Kaiti SC" panose="02010600040101010101" pitchFamily="2" charset="-122"/>
              </a:rPr>
              <a:t>analysis]</a:t>
            </a:r>
          </a:p>
          <a:p>
            <a:r>
              <a:rPr lang="zh-CN" altLang="en-US" sz="1400" dirty="0">
                <a:highlight>
                  <a:srgbClr val="00FF00"/>
                </a:highlight>
                <a:latin typeface="Kaiti SC" panose="02010600040101010101" pitchFamily="2" charset="-122"/>
                <a:ea typeface="Kaiti SC" panose="02010600040101010101" pitchFamily="2" charset="-122"/>
              </a:rPr>
              <a:t>截距</a:t>
            </a:r>
            <a:r>
              <a:rPr lang="en-US" altLang="zh-CN" sz="1400" dirty="0">
                <a:latin typeface="Kaiti SC" panose="02010600040101010101" pitchFamily="2" charset="-122"/>
                <a:ea typeface="Kaiti SC" panose="02010600040101010101" pitchFamily="2" charset="-122"/>
              </a:rPr>
              <a:t>|</a:t>
            </a:r>
            <a:r>
              <a:rPr lang="zh-CN" altLang="en-US" sz="1400" dirty="0">
                <a:highlight>
                  <a:srgbClr val="FFFF00"/>
                </a:highlight>
                <a:latin typeface="Kaiti SC" panose="02010600040101010101" pitchFamily="2" charset="-122"/>
                <a:ea typeface="Kaiti SC" panose="02010600040101010101" pitchFamily="2" charset="-122"/>
              </a:rPr>
              <a:t>回归参数</a:t>
            </a:r>
            <a:r>
              <a:rPr lang="en-US" altLang="zh-CN" sz="1400" dirty="0">
                <a:latin typeface="Kaiti SC" panose="02010600040101010101" pitchFamily="2" charset="-122"/>
                <a:ea typeface="Kaiti SC" panose="02010600040101010101" pitchFamily="2" charset="-122"/>
              </a:rPr>
              <a:t>|</a:t>
            </a:r>
            <a:r>
              <a:rPr lang="zh-CN" altLang="en-US" sz="1400" dirty="0">
                <a:highlight>
                  <a:srgbClr val="00FFFF"/>
                </a:highlight>
                <a:latin typeface="Kaiti SC" panose="02010600040101010101" pitchFamily="2" charset="-122"/>
                <a:ea typeface="Kaiti SC" panose="02010600040101010101" pitchFamily="2" charset="-122"/>
              </a:rPr>
              <a:t>多元回归</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a:p>
            <a:r>
              <a:rPr lang="en-US" altLang="zh-CN" sz="2400" u="sng" dirty="0">
                <a:highlight>
                  <a:srgbClr val="C0C0C0"/>
                </a:highlight>
                <a:latin typeface="Kaiti SC" panose="02010600040101010101" pitchFamily="2" charset="-122"/>
                <a:ea typeface="Kaiti SC" panose="02010600040101010101" pitchFamily="2" charset="-122"/>
              </a:rPr>
              <a:t>Logistic</a:t>
            </a:r>
            <a:r>
              <a:rPr lang="zh-CN" altLang="en-US" sz="2400" u="sng" dirty="0">
                <a:highlight>
                  <a:srgbClr val="C0C0C0"/>
                </a:highlight>
                <a:latin typeface="Kaiti SC" panose="02010600040101010101" pitchFamily="2" charset="-122"/>
                <a:ea typeface="Kaiti SC" panose="02010600040101010101" pitchFamily="2" charset="-122"/>
              </a:rPr>
              <a:t> </a:t>
            </a:r>
            <a:r>
              <a:rPr lang="en-US" altLang="zh-CN" sz="2400" u="sng" dirty="0">
                <a:highlight>
                  <a:srgbClr val="C0C0C0"/>
                </a:highlight>
                <a:latin typeface="Kaiti SC" panose="02010600040101010101" pitchFamily="2" charset="-122"/>
                <a:ea typeface="Kaiti SC" panose="02010600040101010101" pitchFamily="2" charset="-122"/>
              </a:rPr>
              <a:t>regression</a:t>
            </a:r>
          </a:p>
          <a:p>
            <a:r>
              <a:rPr lang="en-US" altLang="zh-CN" sz="1400" dirty="0" err="1">
                <a:highlight>
                  <a:srgbClr val="00FF00"/>
                </a:highlight>
                <a:latin typeface="Kaiti SC" panose="02010600040101010101" pitchFamily="2" charset="-122"/>
                <a:ea typeface="Kaiti SC" panose="02010600040101010101" pitchFamily="2" charset="-122"/>
              </a:rPr>
              <a:t>Odds</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FFFF00"/>
                </a:highlight>
                <a:latin typeface="Kaiti SC" panose="02010600040101010101" pitchFamily="2" charset="-122"/>
                <a:ea typeface="Kaiti SC" panose="02010600040101010101" pitchFamily="2" charset="-122"/>
              </a:rPr>
              <a:t>Odds</a:t>
            </a:r>
            <a:r>
              <a:rPr lang="zh-CN" altLang="en-US" sz="1400" dirty="0">
                <a:highlight>
                  <a:srgbClr val="FFFF00"/>
                </a:highlight>
                <a:latin typeface="Kaiti SC" panose="02010600040101010101" pitchFamily="2" charset="-122"/>
                <a:ea typeface="Kaiti SC" panose="02010600040101010101" pitchFamily="2" charset="-122"/>
              </a:rPr>
              <a:t> </a:t>
            </a:r>
            <a:r>
              <a:rPr lang="en-US" altLang="zh-CN" sz="1400" dirty="0" err="1">
                <a:highlight>
                  <a:srgbClr val="FFFF00"/>
                </a:highlight>
                <a:latin typeface="Kaiti SC" panose="02010600040101010101" pitchFamily="2" charset="-122"/>
                <a:ea typeface="Kaiti SC" panose="02010600040101010101" pitchFamily="2" charset="-122"/>
              </a:rPr>
              <a:t>ratio</a:t>
            </a:r>
            <a:r>
              <a:rPr lang="en-US" altLang="zh-CN" sz="1400" dirty="0" err="1">
                <a:latin typeface="Kaiti SC" panose="02010600040101010101" pitchFamily="2" charset="-122"/>
                <a:ea typeface="Kaiti SC" panose="02010600040101010101" pitchFamily="2" charset="-122"/>
              </a:rPr>
              <a:t>|</a:t>
            </a:r>
            <a:r>
              <a:rPr lang="en-US" altLang="zh-CN" sz="1400" dirty="0" err="1">
                <a:highlight>
                  <a:srgbClr val="00FFFF"/>
                </a:highlight>
                <a:latin typeface="Kaiti SC" panose="02010600040101010101" pitchFamily="2" charset="-122"/>
                <a:ea typeface="Kaiti SC" panose="02010600040101010101" pitchFamily="2" charset="-122"/>
              </a:rPr>
              <a:t>logit</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800" dirty="0">
              <a:highlight>
                <a:srgbClr val="FF00FF"/>
              </a:highlight>
              <a:latin typeface="Kaiti SC" panose="02010600040101010101" pitchFamily="2" charset="-122"/>
              <a:ea typeface="Kaiti SC" panose="02010600040101010101" pitchFamily="2" charset="-122"/>
            </a:endParaRPr>
          </a:p>
          <a:p>
            <a:r>
              <a:rPr lang="zh-CN" altLang="en-US" sz="2400" dirty="0">
                <a:highlight>
                  <a:srgbClr val="C0C0C0"/>
                </a:highlight>
                <a:latin typeface="Kaiti SC" panose="02010600040101010101" pitchFamily="2" charset="-122"/>
                <a:ea typeface="Kaiti SC" panose="02010600040101010101" pitchFamily="2" charset="-122"/>
              </a:rPr>
              <a:t>生存分析</a:t>
            </a:r>
            <a:endParaRPr lang="en-US" altLang="zh-CN" sz="2400" dirty="0">
              <a:highlight>
                <a:srgbClr val="C0C0C0"/>
              </a:highlight>
              <a:latin typeface="Kaiti SC" panose="02010600040101010101" pitchFamily="2" charset="-122"/>
              <a:ea typeface="Kaiti SC" panose="02010600040101010101" pitchFamily="2" charset="-122"/>
            </a:endParaRPr>
          </a:p>
          <a:p>
            <a:r>
              <a:rPr lang="en-US" altLang="zh-CN" sz="1400" dirty="0">
                <a:highlight>
                  <a:srgbClr val="00FF00"/>
                </a:highlight>
                <a:latin typeface="Kaiti SC" panose="02010600040101010101" pitchFamily="2" charset="-122"/>
                <a:ea typeface="Kaiti SC" panose="02010600040101010101" pitchFamily="2" charset="-122"/>
              </a:rPr>
              <a:t>Time-event</a:t>
            </a:r>
            <a:r>
              <a:rPr lang="en-US" altLang="zh-CN" sz="1400" dirty="0">
                <a:latin typeface="Kaiti SC" panose="02010600040101010101" pitchFamily="2" charset="-122"/>
                <a:ea typeface="Kaiti SC" panose="02010600040101010101" pitchFamily="2" charset="-122"/>
              </a:rPr>
              <a:t>|</a:t>
            </a:r>
            <a:r>
              <a:rPr lang="en-US" altLang="zh-CN" sz="1400" dirty="0">
                <a:highlight>
                  <a:srgbClr val="FFFF00"/>
                </a:highlight>
                <a:latin typeface="Kaiti SC" panose="02010600040101010101" pitchFamily="2" charset="-122"/>
                <a:ea typeface="Kaiti SC" panose="02010600040101010101" pitchFamily="2" charset="-122"/>
              </a:rPr>
              <a:t>KM</a:t>
            </a:r>
            <a:r>
              <a:rPr lang="en-US" altLang="zh-CN" sz="1400" dirty="0">
                <a:latin typeface="Kaiti SC" panose="02010600040101010101" pitchFamily="2" charset="-122"/>
                <a:ea typeface="Kaiti SC" panose="02010600040101010101" pitchFamily="2" charset="-122"/>
              </a:rPr>
              <a:t>|</a:t>
            </a:r>
            <a:r>
              <a:rPr lang="en-US" altLang="zh-CN" sz="1400" dirty="0">
                <a:highlight>
                  <a:srgbClr val="00FFFF"/>
                </a:highlight>
                <a:latin typeface="Kaiti SC" panose="02010600040101010101" pitchFamily="2" charset="-122"/>
                <a:ea typeface="Kaiti SC" panose="02010600040101010101" pitchFamily="2" charset="-122"/>
              </a:rPr>
              <a:t>95%</a:t>
            </a:r>
            <a:r>
              <a:rPr lang="zh-CN" altLang="en-US" sz="1400" dirty="0">
                <a:highlight>
                  <a:srgbClr val="00FFFF"/>
                </a:highlight>
                <a:latin typeface="Kaiti SC" panose="02010600040101010101" pitchFamily="2" charset="-122"/>
                <a:ea typeface="Kaiti SC" panose="02010600040101010101" pitchFamily="2" charset="-122"/>
              </a:rPr>
              <a:t>置信区间</a:t>
            </a:r>
            <a:endParaRPr lang="en-US" altLang="zh-CN" sz="1400" dirty="0">
              <a:highlight>
                <a:srgbClr val="00FFFF"/>
              </a:highlight>
              <a:latin typeface="Kaiti SC" panose="02010600040101010101" pitchFamily="2" charset="-122"/>
              <a:ea typeface="Kaiti SC" panose="02010600040101010101" pitchFamily="2" charset="-122"/>
            </a:endParaRPr>
          </a:p>
          <a:p>
            <a:endParaRPr lang="en-US" sz="1400"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F6E2F882-A357-4E47-9FC2-AE68A04CA290}"/>
              </a:ext>
            </a:extLst>
          </p:cNvPr>
          <p:cNvSpPr>
            <a:spLocks noGrp="1"/>
          </p:cNvSpPr>
          <p:nvPr>
            <p:ph type="sldNum" sz="quarter" idx="12"/>
          </p:nvPr>
        </p:nvSpPr>
        <p:spPr/>
        <p:txBody>
          <a:bodyPr/>
          <a:lstStyle/>
          <a:p>
            <a:fld id="{419A3543-2AD2-8842-ABE5-219686FDD7E3}" type="slidenum">
              <a:rPr lang="en-US" smtClean="0"/>
              <a:t>2</a:t>
            </a:fld>
            <a:endParaRPr lang="en-US"/>
          </a:p>
        </p:txBody>
      </p:sp>
    </p:spTree>
    <p:extLst>
      <p:ext uri="{BB962C8B-B14F-4D97-AF65-F5344CB8AC3E}">
        <p14:creationId xmlns:p14="http://schemas.microsoft.com/office/powerpoint/2010/main" val="3525005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43F2-B1CB-454D-B29B-7A1F009103C8}"/>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James Lind</a:t>
            </a:r>
            <a:r>
              <a:rPr lang="zh-CN" altLang="en-US" dirty="0">
                <a:latin typeface="Kaiti SC" panose="02010600040101010101" pitchFamily="2" charset="-122"/>
                <a:ea typeface="Kaiti SC" panose="02010600040101010101" pitchFamily="2" charset="-122"/>
              </a:rPr>
              <a:t> </a:t>
            </a:r>
            <a:r>
              <a:rPr lang="en-AU" altLang="zh-CN"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1716-1794</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A905BB91-A946-C742-8A00-A8E174998D3F}"/>
              </a:ext>
            </a:extLst>
          </p:cNvPr>
          <p:cNvSpPr>
            <a:spLocks noGrp="1"/>
          </p:cNvSpPr>
          <p:nvPr>
            <p:ph idx="1"/>
          </p:nvPr>
        </p:nvSpPr>
        <p:spPr/>
        <p:txBody>
          <a:bodyPr>
            <a:normAutofit/>
          </a:bodyPr>
          <a:lstStyle/>
          <a:p>
            <a:r>
              <a:rPr lang="en-US" altLang="zh-CN" sz="1800" dirty="0">
                <a:latin typeface="Kaiti SC" panose="02010600040101010101" pitchFamily="2" charset="-122"/>
                <a:ea typeface="Kaiti SC" panose="02010600040101010101" pitchFamily="2" charset="-122"/>
              </a:rPr>
              <a:t>1740</a:t>
            </a:r>
            <a:r>
              <a:rPr lang="zh-CN" altLang="en-US" sz="1800" dirty="0">
                <a:latin typeface="Kaiti SC" panose="02010600040101010101" pitchFamily="2" charset="-122"/>
                <a:ea typeface="Kaiti SC" panose="02010600040101010101" pitchFamily="2" charset="-122"/>
              </a:rPr>
              <a:t>年，英国远征美洲，攻打西班牙人，</a:t>
            </a:r>
            <a:r>
              <a:rPr lang="en-US" altLang="zh-CN" sz="1800" dirty="0">
                <a:latin typeface="Kaiti SC" panose="02010600040101010101" pitchFamily="2" charset="-122"/>
                <a:ea typeface="Kaiti SC" panose="02010600040101010101" pitchFamily="2" charset="-122"/>
              </a:rPr>
              <a:t>6</a:t>
            </a:r>
            <a:r>
              <a:rPr lang="zh-CN" altLang="en-US" sz="1800" dirty="0">
                <a:latin typeface="Kaiti SC" panose="02010600040101010101" pitchFamily="2" charset="-122"/>
                <a:ea typeface="Kaiti SC" panose="02010600040101010101" pitchFamily="2" charset="-122"/>
              </a:rPr>
              <a:t>船</a:t>
            </a:r>
            <a:r>
              <a:rPr lang="en-US" altLang="zh-CN" sz="1800" dirty="0">
                <a:latin typeface="Kaiti SC" panose="02010600040101010101" pitchFamily="2" charset="-122"/>
                <a:ea typeface="Kaiti SC" panose="02010600040101010101" pitchFamily="2" charset="-122"/>
              </a:rPr>
              <a:t>1900</a:t>
            </a:r>
            <a:r>
              <a:rPr lang="zh-CN" altLang="en-US" sz="1800" dirty="0">
                <a:latin typeface="Kaiti SC" panose="02010600040101010101" pitchFamily="2" charset="-122"/>
                <a:ea typeface="Kaiti SC" panose="02010600040101010101" pitchFamily="2" charset="-122"/>
              </a:rPr>
              <a:t>人，</a:t>
            </a:r>
            <a:r>
              <a:rPr lang="en-US" altLang="zh-CN" sz="1800" dirty="0">
                <a:latin typeface="Kaiti SC" panose="02010600040101010101" pitchFamily="2" charset="-122"/>
                <a:ea typeface="Kaiti SC" panose="02010600040101010101" pitchFamily="2" charset="-122"/>
              </a:rPr>
              <a:t>400</a:t>
            </a:r>
            <a:r>
              <a:rPr lang="zh-CN" altLang="en-US" sz="1800" dirty="0">
                <a:latin typeface="Kaiti SC" panose="02010600040101010101" pitchFamily="2" charset="-122"/>
                <a:ea typeface="Kaiti SC" panose="02010600040101010101" pitchFamily="2" charset="-122"/>
              </a:rPr>
              <a:t>人生还，大多死于维生素</a:t>
            </a:r>
            <a:r>
              <a:rPr lang="en-US" altLang="zh-CN" sz="1800" dirty="0">
                <a:latin typeface="Kaiti SC" panose="02010600040101010101" pitchFamily="2" charset="-122"/>
                <a:ea typeface="Kaiti SC" panose="02010600040101010101" pitchFamily="2" charset="-122"/>
              </a:rPr>
              <a:t>C</a:t>
            </a:r>
            <a:r>
              <a:rPr lang="zh-CN" altLang="en-US" sz="1800" dirty="0">
                <a:latin typeface="Kaiti SC" panose="02010600040101010101" pitchFamily="2" charset="-122"/>
                <a:ea typeface="Kaiti SC" panose="02010600040101010101" pitchFamily="2" charset="-122"/>
              </a:rPr>
              <a:t>缺乏症</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苏格兰医生，海军军医，被坏血病</a:t>
            </a:r>
            <a:r>
              <a:rPr lang="en-US" altLang="zh-CN" sz="1800" dirty="0">
                <a:latin typeface="Kaiti SC" panose="02010600040101010101" pitchFamily="2" charset="-122"/>
                <a:ea typeface="Kaiti SC" panose="02010600040101010101" pitchFamily="2" charset="-122"/>
              </a:rPr>
              <a:t>(scurvy)</a:t>
            </a:r>
            <a:r>
              <a:rPr lang="zh-CN" altLang="en-US" sz="1800" dirty="0">
                <a:latin typeface="Kaiti SC" panose="02010600040101010101" pitchFamily="2" charset="-122"/>
                <a:ea typeface="Kaiti SC" panose="02010600040101010101" pitchFamily="2" charset="-122"/>
              </a:rPr>
              <a:t> 困扰</a:t>
            </a:r>
            <a:endParaRPr lang="en-US" altLang="zh-CN" sz="1800" dirty="0">
              <a:latin typeface="Kaiti SC" panose="02010600040101010101" pitchFamily="2" charset="-122"/>
              <a:ea typeface="Kaiti SC" panose="02010600040101010101" pitchFamily="2" charset="-122"/>
            </a:endParaRPr>
          </a:p>
          <a:p>
            <a:r>
              <a:rPr lang="en-US" altLang="zh-CN" sz="1800" u="sng" dirty="0">
                <a:latin typeface="Kaiti SC" panose="02010600040101010101" pitchFamily="2" charset="-122"/>
                <a:ea typeface="Kaiti SC" panose="02010600040101010101" pitchFamily="2" charset="-122"/>
              </a:rPr>
              <a:t>1747.5.20</a:t>
            </a:r>
            <a:r>
              <a:rPr lang="zh-CN" altLang="en-US" sz="1800"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HMS</a:t>
            </a:r>
            <a:r>
              <a:rPr lang="zh-CN" altLang="en-US" sz="1800" u="sng"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Salisbury</a:t>
            </a:r>
            <a:r>
              <a:rPr lang="zh-CN" altLang="en-US" sz="1800" dirty="0">
                <a:latin typeface="Kaiti SC" panose="02010600040101010101" pitchFamily="2" charset="-122"/>
                <a:ea typeface="Kaiti SC" panose="02010600040101010101" pitchFamily="2" charset="-122"/>
              </a:rPr>
              <a:t>上</a:t>
            </a:r>
            <a:r>
              <a:rPr lang="en-US" altLang="zh-CN" sz="1800" dirty="0">
                <a:latin typeface="Kaiti SC" panose="02010600040101010101" pitchFamily="2" charset="-122"/>
                <a:ea typeface="Kaiti SC" panose="02010600040101010101" pitchFamily="2" charset="-122"/>
              </a:rPr>
              <a:t>12</a:t>
            </a:r>
            <a:r>
              <a:rPr lang="zh-CN" altLang="en-US" sz="1800" dirty="0">
                <a:latin typeface="Kaiti SC" panose="02010600040101010101" pitchFamily="2" charset="-122"/>
                <a:ea typeface="Kaiti SC" panose="02010600040101010101" pitchFamily="2" charset="-122"/>
              </a:rPr>
              <a:t>名坏血病船员的治疗</a:t>
            </a:r>
            <a:br>
              <a:rPr lang="en-US" altLang="zh-CN" sz="1800" dirty="0">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两两配对，分</a:t>
            </a:r>
            <a:r>
              <a:rPr lang="en-US" altLang="zh-CN" sz="1600" dirty="0">
                <a:latin typeface="Kaiti SC" panose="02010600040101010101" pitchFamily="2" charset="-122"/>
                <a:ea typeface="Kaiti SC" panose="02010600040101010101" pitchFamily="2" charset="-122"/>
              </a:rPr>
              <a:t>6</a:t>
            </a:r>
            <a:r>
              <a:rPr lang="zh-CN" altLang="en-US" sz="1600" dirty="0">
                <a:latin typeface="Kaiti SC" panose="02010600040101010101" pitchFamily="2" charset="-122"/>
                <a:ea typeface="Kaiti SC" panose="02010600040101010101" pitchFamily="2" charset="-122"/>
              </a:rPr>
              <a:t>对</a:t>
            </a:r>
            <a:br>
              <a:rPr lang="en-US" altLang="zh-CN" sz="1600" dirty="0">
                <a:latin typeface="Kaiti SC" panose="02010600040101010101" pitchFamily="2" charset="-122"/>
                <a:ea typeface="Kaiti SC" panose="02010600040101010101" pitchFamily="2" charset="-122"/>
              </a:rPr>
            </a:br>
            <a:r>
              <a:rPr lang="zh-CN" altLang="en-US" sz="1600" dirty="0">
                <a:highlight>
                  <a:srgbClr val="00FF00"/>
                </a:highlight>
                <a:latin typeface="Kaiti SC" panose="02010600040101010101" pitchFamily="2" charset="-122"/>
                <a:ea typeface="Kaiti SC" panose="02010600040101010101" pitchFamily="2" charset="-122"/>
              </a:rPr>
              <a:t>苹果汁，海水，大蒜</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芥末</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辣根</a:t>
            </a:r>
            <a:br>
              <a:rPr lang="en-US" altLang="zh-CN" sz="1600" dirty="0">
                <a:latin typeface="Kaiti SC" panose="02010600040101010101" pitchFamily="2" charset="-122"/>
                <a:ea typeface="Kaiti SC" panose="02010600040101010101" pitchFamily="2" charset="-122"/>
              </a:rPr>
            </a:br>
            <a:r>
              <a:rPr lang="zh-CN" altLang="en-US" sz="1600" dirty="0">
                <a:highlight>
                  <a:srgbClr val="FFFF00"/>
                </a:highlight>
                <a:latin typeface="Kaiti SC" panose="02010600040101010101" pitchFamily="2" charset="-122"/>
                <a:ea typeface="Kaiti SC" panose="02010600040101010101" pitchFamily="2" charset="-122"/>
              </a:rPr>
              <a:t>醋，橘子</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柠檬</a:t>
            </a:r>
            <a:br>
              <a:rPr lang="en-US" altLang="zh-CN" sz="1600" dirty="0">
                <a:highlight>
                  <a:srgbClr val="FFFF00"/>
                </a:highlight>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结论：柑橘类获胜！</a:t>
            </a:r>
            <a:br>
              <a:rPr lang="en-US" altLang="zh-CN" sz="1600" dirty="0">
                <a:latin typeface="Kaiti SC" panose="02010600040101010101" pitchFamily="2" charset="-122"/>
                <a:ea typeface="Kaiti SC" panose="02010600040101010101" pitchFamily="2" charset="-122"/>
              </a:rPr>
            </a:br>
            <a:r>
              <a:rPr lang="en-US" altLang="zh-CN" sz="1600" dirty="0">
                <a:latin typeface="Kaiti SC" panose="02010600040101010101" pitchFamily="2" charset="-122"/>
                <a:ea typeface="Kaiti SC" panose="02010600040101010101" pitchFamily="2" charset="-122"/>
              </a:rPr>
              <a:t>[</a:t>
            </a:r>
            <a:r>
              <a:rPr lang="zh-CN" altLang="en-US" sz="1600" dirty="0">
                <a:latin typeface="Kaiti SC" panose="02010600040101010101" pitchFamily="2" charset="-122"/>
                <a:ea typeface="Kaiti SC" panose="02010600040101010101" pitchFamily="2" charset="-122"/>
              </a:rPr>
              <a:t>柠檬类的作用之前已经知道；这个试验</a:t>
            </a:r>
            <a:r>
              <a:rPr lang="en-US" altLang="zh-CN" sz="1600" dirty="0">
                <a:latin typeface="Kaiti SC" panose="02010600040101010101" pitchFamily="2" charset="-122"/>
                <a:ea typeface="Kaiti SC" panose="02010600040101010101" pitchFamily="2" charset="-122"/>
              </a:rPr>
              <a:t>40</a:t>
            </a:r>
            <a:r>
              <a:rPr lang="zh-CN" altLang="en-US" sz="1600" dirty="0">
                <a:latin typeface="Kaiti SC" panose="02010600040101010101" pitchFamily="2" charset="-122"/>
                <a:ea typeface="Kaiti SC" panose="02010600040101010101" pitchFamily="2" charset="-122"/>
              </a:rPr>
              <a:t>年后海军军部才在战舰上配备柠檬汁</a:t>
            </a:r>
            <a:r>
              <a:rPr lang="en-US" altLang="zh-CN" sz="1600" dirty="0">
                <a:latin typeface="Kaiti SC" panose="02010600040101010101" pitchFamily="2" charset="-122"/>
                <a:ea typeface="Kaiti SC" panose="02010600040101010101" pitchFamily="2" charset="-122"/>
              </a:rPr>
              <a:t>]</a:t>
            </a:r>
          </a:p>
          <a:p>
            <a:pPr marL="0" indent="0">
              <a:buNone/>
            </a:pPr>
            <a:endParaRPr lang="en-US" altLang="zh-CN" sz="1600" dirty="0">
              <a:latin typeface="Kaiti SC" panose="02010600040101010101" pitchFamily="2" charset="-122"/>
              <a:ea typeface="Kaiti SC" panose="02010600040101010101" pitchFamily="2" charset="-122"/>
            </a:endParaRPr>
          </a:p>
          <a:p>
            <a:r>
              <a:rPr lang="en-US" altLang="zh-CN" sz="1600" dirty="0">
                <a:latin typeface="Kaiti SC" panose="02010600040101010101" pitchFamily="2" charset="-122"/>
                <a:ea typeface="Kaiti SC" panose="02010600040101010101" pitchFamily="2" charset="-122"/>
              </a:rPr>
              <a:t>5.20</a:t>
            </a:r>
            <a:r>
              <a:rPr lang="zh-CN" altLang="en-US" sz="1600" dirty="0">
                <a:latin typeface="Kaiti SC" panose="02010600040101010101" pitchFamily="2" charset="-122"/>
                <a:ea typeface="Kaiti SC" panose="02010600040101010101" pitchFamily="2" charset="-122"/>
              </a:rPr>
              <a:t>日，国际临床实验日</a:t>
            </a:r>
            <a:br>
              <a:rPr lang="en-AU" altLang="zh-CN" sz="1600" dirty="0">
                <a:latin typeface="Kaiti SC" panose="02010600040101010101" pitchFamily="2" charset="-122"/>
                <a:ea typeface="Kaiti SC" panose="02010600040101010101" pitchFamily="2" charset="-122"/>
              </a:rPr>
            </a:br>
            <a:endParaRPr lang="en-AU" altLang="zh-CN" sz="1600" dirty="0">
              <a:latin typeface="Kaiti SC" panose="02010600040101010101" pitchFamily="2" charset="-122"/>
              <a:ea typeface="Kaiti SC" panose="02010600040101010101" pitchFamily="2" charset="-122"/>
            </a:endParaRPr>
          </a:p>
          <a:p>
            <a:r>
              <a:rPr lang="zh-CN" altLang="en-AU" sz="1600" dirty="0">
                <a:latin typeface="Kaiti SC" panose="02010600040101010101" pitchFamily="2" charset="-122"/>
                <a:ea typeface="Kaiti SC" panose="02010600040101010101" pitchFamily="2" charset="-122"/>
              </a:rPr>
              <a:t>细看</a:t>
            </a:r>
            <a:r>
              <a:rPr lang="zh-CN" altLang="en-US" sz="1600" dirty="0">
                <a:latin typeface="Kaiti SC" panose="02010600040101010101" pitchFamily="2" charset="-122"/>
                <a:ea typeface="Kaiti SC" panose="02010600040101010101" pitchFamily="2" charset="-122"/>
              </a:rPr>
              <a:t>起来，其实</a:t>
            </a:r>
            <a:r>
              <a:rPr lang="en-US" altLang="zh-CN" sz="1600" dirty="0">
                <a:latin typeface="Kaiti SC" panose="02010600040101010101" pitchFamily="2" charset="-122"/>
                <a:ea typeface="Kaiti SC" panose="02010600040101010101" pitchFamily="2" charset="-122"/>
              </a:rPr>
              <a:t>Lind</a:t>
            </a:r>
            <a:r>
              <a:rPr lang="zh-CN" altLang="en-US" sz="1600" dirty="0">
                <a:latin typeface="Kaiti SC" panose="02010600040101010101" pitchFamily="2" charset="-122"/>
                <a:ea typeface="Kaiti SC" panose="02010600040101010101" pitchFamily="2" charset="-122"/>
              </a:rPr>
              <a:t>并不知道其所进行试验的真正意义，也对柑橘类疗效十分疑惑。也没有能够很好地说服其他医生，所以要几十年后，维生素</a:t>
            </a:r>
            <a:r>
              <a:rPr lang="en-US" altLang="zh-CN" sz="1600" dirty="0">
                <a:latin typeface="Kaiti SC" panose="02010600040101010101" pitchFamily="2" charset="-122"/>
                <a:ea typeface="Kaiti SC" panose="02010600040101010101" pitchFamily="2" charset="-122"/>
              </a:rPr>
              <a:t>C</a:t>
            </a:r>
            <a:r>
              <a:rPr lang="zh-CN" altLang="en-US" sz="1600" dirty="0">
                <a:latin typeface="Kaiti SC" panose="02010600040101010101" pitchFamily="2" charset="-122"/>
                <a:ea typeface="Kaiti SC" panose="02010600040101010101" pitchFamily="2" charset="-122"/>
              </a:rPr>
              <a:t>的疗法才被海军采用 </a:t>
            </a:r>
            <a:r>
              <a:rPr lang="en-US" altLang="zh-CN" sz="1600" dirty="0">
                <a:latin typeface="Kaiti SC" panose="02010600040101010101" pitchFamily="2" charset="-122"/>
                <a:ea typeface="Kaiti SC" panose="02010600040101010101" pitchFamily="2" charset="-122"/>
              </a:rPr>
              <a:t>[P147]</a:t>
            </a:r>
            <a:endParaRPr lang="en-US" sz="16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A963BA78-E5A7-5145-89D6-F86B3CAEEA12}"/>
              </a:ext>
            </a:extLst>
          </p:cNvPr>
          <p:cNvPicPr>
            <a:picLocks noChangeAspect="1"/>
          </p:cNvPicPr>
          <p:nvPr/>
        </p:nvPicPr>
        <p:blipFill>
          <a:blip r:embed="rId2"/>
          <a:stretch>
            <a:fillRect/>
          </a:stretch>
        </p:blipFill>
        <p:spPr>
          <a:xfrm>
            <a:off x="7280057" y="443706"/>
            <a:ext cx="863600" cy="1168400"/>
          </a:xfrm>
          <a:prstGeom prst="rect">
            <a:avLst/>
          </a:prstGeom>
        </p:spPr>
      </p:pic>
      <p:sp>
        <p:nvSpPr>
          <p:cNvPr id="4" name="Slide Number Placeholder 3">
            <a:extLst>
              <a:ext uri="{FF2B5EF4-FFF2-40B4-BE49-F238E27FC236}">
                <a16:creationId xmlns:a16="http://schemas.microsoft.com/office/drawing/2014/main" id="{90CD509D-637D-E94B-8C87-05865C6C31A4}"/>
              </a:ext>
            </a:extLst>
          </p:cNvPr>
          <p:cNvSpPr>
            <a:spLocks noGrp="1"/>
          </p:cNvSpPr>
          <p:nvPr>
            <p:ph type="sldNum" sz="quarter" idx="12"/>
          </p:nvPr>
        </p:nvSpPr>
        <p:spPr/>
        <p:txBody>
          <a:bodyPr/>
          <a:lstStyle/>
          <a:p>
            <a:fld id="{419A3543-2AD2-8842-ABE5-219686FDD7E3}" type="slidenum">
              <a:rPr lang="en-US" smtClean="0"/>
              <a:t>20</a:t>
            </a:fld>
            <a:endParaRPr lang="en-US"/>
          </a:p>
        </p:txBody>
      </p:sp>
    </p:spTree>
    <p:extLst>
      <p:ext uri="{BB962C8B-B14F-4D97-AF65-F5344CB8AC3E}">
        <p14:creationId xmlns:p14="http://schemas.microsoft.com/office/powerpoint/2010/main" val="83079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1DEE-57C6-D042-BA88-A05D168F2E6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统计方法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0AF4417-52D4-6040-B7E6-35341AA693AF}"/>
              </a:ext>
            </a:extLst>
          </p:cNvPr>
          <p:cNvSpPr>
            <a:spLocks noGrp="1"/>
          </p:cNvSpPr>
          <p:nvPr>
            <p:ph idx="1"/>
          </p:nvPr>
        </p:nvSpPr>
        <p:spPr/>
        <p:txBody>
          <a:bodyPr>
            <a:normAutofit/>
          </a:bodyPr>
          <a:lstStyle/>
          <a:p>
            <a:r>
              <a:rPr lang="en-US" sz="2000" dirty="0">
                <a:latin typeface="Kaiti SC" panose="02010600040101010101" pitchFamily="2" charset="-122"/>
                <a:ea typeface="Kaiti SC" panose="02010600040101010101" pitchFamily="2" charset="-122"/>
              </a:rPr>
              <a:t>20世</a:t>
            </a:r>
            <a:r>
              <a:rPr lang="zh-CN" altLang="en-US" sz="2000" dirty="0">
                <a:latin typeface="Kaiti SC" panose="02010600040101010101" pitchFamily="2" charset="-122"/>
                <a:ea typeface="Kaiti SC" panose="02010600040101010101" pitchFamily="2" charset="-122"/>
              </a:rPr>
              <a:t>纪</a:t>
            </a:r>
            <a:r>
              <a:rPr lang="en-US" sz="2000" dirty="0">
                <a:latin typeface="Kaiti SC" panose="02010600040101010101" pitchFamily="2" charset="-122"/>
                <a:ea typeface="Kaiti SC" panose="02010600040101010101" pitchFamily="2" charset="-122"/>
              </a:rPr>
              <a:t>30年代，美国，Harry </a:t>
            </a:r>
            <a:r>
              <a:rPr lang="en-US" sz="2000" dirty="0" err="1">
                <a:latin typeface="Kaiti SC" panose="02010600040101010101" pitchFamily="2" charset="-122"/>
                <a:ea typeface="Kaiti SC" panose="02010600040101010101" pitchFamily="2" charset="-122"/>
              </a:rPr>
              <a:t>Gold和Walter</a:t>
            </a:r>
            <a:r>
              <a:rPr lang="en-US" sz="2000" dirty="0">
                <a:latin typeface="Kaiti SC" panose="02010600040101010101" pitchFamily="2" charset="-122"/>
                <a:ea typeface="Kaiti SC" panose="02010600040101010101" pitchFamily="2" charset="-122"/>
              </a:rPr>
              <a:t> Modell，</a:t>
            </a:r>
            <a:r>
              <a:rPr lang="zh-CN" altLang="en-US" sz="2000" dirty="0">
                <a:latin typeface="Kaiti SC" panose="02010600040101010101" pitchFamily="2" charset="-122"/>
                <a:ea typeface="Kaiti SC" panose="02010600040101010101" pitchFamily="2" charset="-122"/>
              </a:rPr>
              <a:t>建立现代临床药理学学科基础。</a:t>
            </a:r>
            <a:r>
              <a:rPr lang="zh-CN" altLang="en-US" sz="2000" u="sng" dirty="0">
                <a:highlight>
                  <a:srgbClr val="FFFF00"/>
                </a:highlight>
                <a:latin typeface="Kaiti SC" panose="02010600040101010101" pitchFamily="2" charset="-122"/>
                <a:ea typeface="Kaiti SC" panose="02010600040101010101" pitchFamily="2" charset="-122"/>
              </a:rPr>
              <a:t>创立双盲设计法</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1933 Evans</a:t>
            </a:r>
            <a:r>
              <a:rPr lang="zh-CN" altLang="en-US" sz="2000" dirty="0">
                <a:latin typeface="Kaiti SC" panose="02010600040101010101" pitchFamily="2" charset="-122"/>
                <a:ea typeface="Kaiti SC" panose="02010600040101010101" pitchFamily="2" charset="-122"/>
              </a:rPr>
              <a:t>和</a:t>
            </a:r>
            <a:r>
              <a:rPr lang="en-US" sz="2000" dirty="0" err="1">
                <a:latin typeface="Kaiti SC" panose="02010600040101010101" pitchFamily="2" charset="-122"/>
                <a:ea typeface="Kaiti SC" panose="02010600040101010101" pitchFamily="2" charset="-122"/>
              </a:rPr>
              <a:t>Hoyles</a:t>
            </a:r>
            <a:r>
              <a:rPr lang="zh-CN" altLang="en-US" sz="2000" dirty="0">
                <a:latin typeface="Kaiti SC" panose="02010600040101010101" pitchFamily="2" charset="-122"/>
                <a:ea typeface="Kaiti SC" panose="02010600040101010101" pitchFamily="2" charset="-122"/>
              </a:rPr>
              <a:t>第一次使用</a:t>
            </a:r>
            <a:r>
              <a:rPr lang="zh-CN" altLang="en-US" sz="2000" u="sng" dirty="0">
                <a:highlight>
                  <a:srgbClr val="FFFF00"/>
                </a:highlight>
                <a:latin typeface="Kaiti SC" panose="02010600040101010101" pitchFamily="2" charset="-122"/>
                <a:ea typeface="Kaiti SC" panose="02010600040101010101" pitchFamily="2" charset="-122"/>
              </a:rPr>
              <a:t>安慰剂</a:t>
            </a:r>
            <a:r>
              <a:rPr lang="en-US" altLang="zh-CN" sz="2000" u="sng" dirty="0">
                <a:highlight>
                  <a:srgbClr val="FFFF00"/>
                </a:highlight>
                <a:latin typeface="Kaiti SC" panose="02010600040101010101" pitchFamily="2" charset="-122"/>
                <a:ea typeface="Kaiti SC" panose="02010600040101010101" pitchFamily="2" charset="-122"/>
              </a:rPr>
              <a:t>[placebo]</a:t>
            </a:r>
            <a:r>
              <a:rPr lang="zh-CN" altLang="en-US" sz="2000" dirty="0">
                <a:latin typeface="Kaiti SC" panose="02010600040101010101" pitchFamily="2" charset="-122"/>
                <a:ea typeface="Kaiti SC" panose="02010600040101010101" pitchFamily="2" charset="-122"/>
              </a:rPr>
              <a:t>进行药物临床试验</a:t>
            </a:r>
            <a:r>
              <a:rPr lang="en-US" sz="2000" dirty="0">
                <a:latin typeface="Kaiti SC" panose="02010600040101010101" pitchFamily="2" charset="-122"/>
                <a:ea typeface="Kaiti SC" panose="02010600040101010101" pitchFamily="2" charset="-122"/>
              </a:rPr>
              <a:t> </a:t>
            </a:r>
            <a:r>
              <a:rPr lang="zh-CN" altLang="en-US" sz="2000" dirty="0">
                <a:latin typeface="Kaiti SC" panose="02010600040101010101" pitchFamily="2" charset="-122"/>
                <a:ea typeface="Kaiti SC" panose="02010600040101010101" pitchFamily="2" charset="-122"/>
              </a:rPr>
              <a:t>。</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1948</a:t>
            </a:r>
            <a:r>
              <a:rPr lang="zh-CN" altLang="en-US" sz="2000" dirty="0">
                <a:latin typeface="Kaiti SC" panose="02010600040101010101" pitchFamily="2" charset="-122"/>
                <a:ea typeface="Kaiti SC" panose="02010600040101010101" pitchFamily="2" charset="-122"/>
              </a:rPr>
              <a:t>年，</a:t>
            </a:r>
            <a:r>
              <a:rPr lang="en-US" sz="2000" dirty="0">
                <a:latin typeface="Kaiti SC" panose="02010600040101010101" pitchFamily="2" charset="-122"/>
                <a:ea typeface="Kaiti SC" panose="02010600040101010101" pitchFamily="2" charset="-122"/>
              </a:rPr>
              <a:t>A Bradford Hill </a:t>
            </a:r>
            <a:r>
              <a:rPr lang="zh-CN" altLang="en-US" sz="2000" dirty="0">
                <a:latin typeface="Kaiti SC" panose="02010600040101010101" pitchFamily="2" charset="-122"/>
                <a:ea typeface="Kaiti SC" panose="02010600040101010101" pitchFamily="2" charset="-122"/>
              </a:rPr>
              <a:t>在</a:t>
            </a:r>
            <a:r>
              <a:rPr lang="en-US" sz="2000" dirty="0">
                <a:latin typeface="Kaiti SC" panose="02010600040101010101" pitchFamily="2" charset="-122"/>
                <a:ea typeface="Kaiti SC" panose="02010600040101010101" pitchFamily="2" charset="-122"/>
              </a:rPr>
              <a:t>BMJ</a:t>
            </a:r>
            <a:r>
              <a:rPr lang="zh-CN" altLang="en-US" sz="2000" dirty="0">
                <a:latin typeface="Kaiti SC" panose="02010600040101010101" pitchFamily="2" charset="-122"/>
                <a:ea typeface="Kaiti SC" panose="02010600040101010101" pitchFamily="2" charset="-122"/>
              </a:rPr>
              <a:t>上发表“链霉素治疗肺结核的随机对照试验”</a:t>
            </a:r>
            <a:r>
              <a:rPr lang="en-US" sz="2000" dirty="0">
                <a:latin typeface="Kaiti SC" panose="02010600040101010101" pitchFamily="2" charset="-122"/>
                <a:ea typeface="Kaiti SC" panose="02010600040101010101" pitchFamily="2" charset="-122"/>
              </a:rPr>
              <a:t>[Streptomycin treatment of pulmonary tuberculosis, BMJ, 1948, 2:769]</a:t>
            </a:r>
            <a:r>
              <a:rPr lang="zh-CN" altLang="en-US" sz="2000" dirty="0">
                <a:latin typeface="Kaiti SC" panose="02010600040101010101" pitchFamily="2" charset="-122"/>
                <a:ea typeface="Kaiti SC" panose="02010600040101010101" pitchFamily="2" charset="-122"/>
              </a:rPr>
              <a:t>。第一项随机对照试验</a:t>
            </a:r>
            <a:r>
              <a:rPr lang="en-US" altLang="zh-CN" sz="2000" dirty="0">
                <a:latin typeface="Kaiti SC" panose="02010600040101010101" pitchFamily="2" charset="-122"/>
                <a:ea typeface="Kaiti SC" panose="02010600040101010101" pitchFamily="2" charset="-122"/>
              </a:rPr>
              <a:t>[RCT,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randomized</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clinical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trail]</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1962</a:t>
            </a:r>
            <a:r>
              <a:rPr lang="zh-CN" altLang="en-US" sz="2000" dirty="0">
                <a:latin typeface="Kaiti SC" panose="02010600040101010101" pitchFamily="2" charset="-122"/>
                <a:ea typeface="Kaiti SC" panose="02010600040101010101" pitchFamily="2" charset="-122"/>
              </a:rPr>
              <a:t>， </a:t>
            </a:r>
            <a:r>
              <a:rPr lang="en-US" sz="2000" dirty="0">
                <a:latin typeface="Kaiti SC" panose="02010600040101010101" pitchFamily="2" charset="-122"/>
                <a:ea typeface="Kaiti SC" panose="02010600040101010101" pitchFamily="2" charset="-122"/>
              </a:rPr>
              <a:t>A Bradford Hill</a:t>
            </a:r>
            <a:r>
              <a:rPr lang="zh-CN" altLang="en-US" sz="2000" dirty="0">
                <a:latin typeface="Kaiti SC" panose="02010600040101010101" pitchFamily="2" charset="-122"/>
                <a:ea typeface="Kaiti SC" panose="02010600040101010101" pitchFamily="2" charset="-122"/>
              </a:rPr>
              <a:t>发表</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临床与预防医学统计方法</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Statistical Methods in Clinical and Preventive Medicine</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32FC95-0175-D547-86F7-574A53BB92CA}"/>
              </a:ext>
            </a:extLst>
          </p:cNvPr>
          <p:cNvSpPr>
            <a:spLocks noGrp="1"/>
          </p:cNvSpPr>
          <p:nvPr>
            <p:ph type="sldNum" sz="quarter" idx="12"/>
          </p:nvPr>
        </p:nvSpPr>
        <p:spPr/>
        <p:txBody>
          <a:bodyPr/>
          <a:lstStyle/>
          <a:p>
            <a:fld id="{419A3543-2AD2-8842-ABE5-219686FDD7E3}" type="slidenum">
              <a:rPr lang="en-US" smtClean="0"/>
              <a:t>21</a:t>
            </a:fld>
            <a:endParaRPr lang="en-US"/>
          </a:p>
        </p:txBody>
      </p:sp>
    </p:spTree>
    <p:extLst>
      <p:ext uri="{BB962C8B-B14F-4D97-AF65-F5344CB8AC3E}">
        <p14:creationId xmlns:p14="http://schemas.microsoft.com/office/powerpoint/2010/main" val="280132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0CA9-5BE0-BE43-B104-88A96EF4B0A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a:t>
            </a:r>
            <a:r>
              <a:rPr lang="zh-CN" altLang="en-US" dirty="0">
                <a:highlight>
                  <a:srgbClr val="FFFF00"/>
                </a:highlight>
                <a:latin typeface="Kaiti SC" panose="02010600040101010101" pitchFamily="2" charset="-122"/>
                <a:ea typeface="Kaiti SC" panose="02010600040101010101" pitchFamily="2" charset="-122"/>
              </a:rPr>
              <a:t>随机</a:t>
            </a:r>
            <a:r>
              <a:rPr lang="zh-CN" altLang="en-US" dirty="0">
                <a:highlight>
                  <a:srgbClr val="FF00FF"/>
                </a:highlight>
                <a:latin typeface="Kaiti SC" panose="02010600040101010101" pitchFamily="2" charset="-122"/>
                <a:ea typeface="Kaiti SC" panose="02010600040101010101" pitchFamily="2" charset="-122"/>
              </a:rPr>
              <a:t>试验</a:t>
            </a:r>
            <a:r>
              <a:rPr lang="zh-CN" altLang="en-US" dirty="0">
                <a:highlight>
                  <a:srgbClr val="00FF00"/>
                </a:highlight>
                <a:latin typeface="Kaiti SC" panose="02010600040101010101" pitchFamily="2" charset="-122"/>
                <a:ea typeface="Kaiti SC" panose="02010600040101010101" pitchFamily="2" charset="-122"/>
              </a:rPr>
              <a:t>设计</a:t>
            </a:r>
            <a:r>
              <a:rPr lang="zh-CN" altLang="en-US" dirty="0">
                <a:latin typeface="Kaiti SC" panose="02010600040101010101" pitchFamily="2" charset="-122"/>
                <a:ea typeface="Kaiti SC" panose="02010600040101010101" pitchFamily="2" charset="-122"/>
              </a:rPr>
              <a:t>（</a:t>
            </a:r>
            <a:r>
              <a:rPr lang="en-US" altLang="zh-CN" dirty="0">
                <a:highlight>
                  <a:srgbClr val="FFFF00"/>
                </a:highlight>
                <a:latin typeface="Kaiti SC" panose="02010600040101010101" pitchFamily="2" charset="-122"/>
                <a:ea typeface="Kaiti SC" panose="02010600040101010101" pitchFamily="2" charset="-122"/>
              </a:rPr>
              <a:t>R</a:t>
            </a:r>
            <a:r>
              <a:rPr lang="en-US" altLang="zh-CN" dirty="0">
                <a:highlight>
                  <a:srgbClr val="FF00FF"/>
                </a:highlight>
                <a:latin typeface="Kaiti SC" panose="02010600040101010101" pitchFamily="2" charset="-122"/>
                <a:ea typeface="Kaiti SC" panose="02010600040101010101" pitchFamily="2" charset="-122"/>
              </a:rPr>
              <a:t>C</a:t>
            </a:r>
            <a:r>
              <a:rPr lang="en-US" altLang="zh-CN" dirty="0">
                <a:highlight>
                  <a:srgbClr val="00FF00"/>
                </a:highlight>
                <a:latin typeface="Kaiti SC" panose="02010600040101010101" pitchFamily="2" charset="-122"/>
                <a:ea typeface="Kaiti SC" panose="02010600040101010101" pitchFamily="2" charset="-122"/>
              </a:rPr>
              <a:t>T</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317ED5D-15CB-A94A-B4FD-358F607B0991}"/>
              </a:ext>
            </a:extLst>
          </p:cNvPr>
          <p:cNvSpPr>
            <a:spLocks noGrp="1"/>
          </p:cNvSpPr>
          <p:nvPr>
            <p:ph idx="1"/>
          </p:nvPr>
        </p:nvSpPr>
        <p:spPr>
          <a:xfrm>
            <a:off x="838200" y="1825624"/>
            <a:ext cx="10515600" cy="3748458"/>
          </a:xfrm>
        </p:spPr>
        <p:txBody>
          <a:bodyPr>
            <a:normAutofit/>
          </a:bodyPr>
          <a:lstStyle/>
          <a:p>
            <a:r>
              <a:rPr lang="zh-CN" altLang="en-US" dirty="0">
                <a:solidFill>
                  <a:srgbClr val="FF0000"/>
                </a:solidFill>
                <a:latin typeface="Kaiti SC" panose="02010600040101010101" pitchFamily="2" charset="-122"/>
                <a:ea typeface="Kaiti SC" panose="02010600040101010101" pitchFamily="2" charset="-122"/>
              </a:rPr>
              <a:t>随机化</a:t>
            </a:r>
            <a:r>
              <a:rPr lang="en-US" altLang="zh-CN" dirty="0">
                <a:solidFill>
                  <a:srgbClr val="FF0000"/>
                </a:solidFill>
                <a:latin typeface="Kaiti SC" panose="02010600040101010101" pitchFamily="2" charset="-122"/>
                <a:ea typeface="Kaiti SC" panose="02010600040101010101" pitchFamily="2" charset="-122"/>
              </a:rPr>
              <a:t>(randomization)</a:t>
            </a:r>
            <a:br>
              <a:rPr lang="en-US" altLang="zh-CN" dirty="0">
                <a:solidFill>
                  <a:srgbClr val="FF0000"/>
                </a:solidFill>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分组随机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平行设计</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和试验顺序随机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交叉设计</a:t>
            </a:r>
            <a:r>
              <a:rPr lang="en-US" altLang="zh-CN" dirty="0">
                <a:solidFill>
                  <a:srgbClr val="FF0000"/>
                </a:solidFill>
                <a:latin typeface="Kaiti SC" panose="02010600040101010101" pitchFamily="2" charset="-122"/>
                <a:ea typeface="Kaiti SC" panose="02010600040101010101" pitchFamily="2" charset="-122"/>
              </a:rPr>
              <a:t>)</a:t>
            </a:r>
          </a:p>
          <a:p>
            <a:endParaRPr lang="en-US" altLang="zh-CN" dirty="0">
              <a:solidFill>
                <a:schemeClr val="accent5"/>
              </a:solidFill>
              <a:latin typeface="Kaiti SC" panose="02010600040101010101" pitchFamily="2" charset="-122"/>
              <a:ea typeface="Kaiti SC" panose="02010600040101010101" pitchFamily="2" charset="-122"/>
            </a:endParaRPr>
          </a:p>
          <a:p>
            <a:r>
              <a:rPr lang="zh-CN" altLang="en-US" dirty="0">
                <a:solidFill>
                  <a:schemeClr val="accent5"/>
                </a:solidFill>
                <a:latin typeface="Kaiti SC" panose="02010600040101010101" pitchFamily="2" charset="-122"/>
                <a:ea typeface="Kaiti SC" panose="02010600040101010101" pitchFamily="2" charset="-122"/>
              </a:rPr>
              <a:t>盲法</a:t>
            </a:r>
            <a:r>
              <a:rPr lang="en-US" altLang="zh-CN" dirty="0">
                <a:solidFill>
                  <a:schemeClr val="accent5"/>
                </a:solidFill>
                <a:latin typeface="Kaiti SC" panose="02010600040101010101" pitchFamily="2" charset="-122"/>
                <a:ea typeface="Kaiti SC" panose="02010600040101010101" pitchFamily="2" charset="-122"/>
              </a:rPr>
              <a:t>(blind)</a:t>
            </a:r>
            <a:br>
              <a:rPr lang="en-US" altLang="zh-CN" dirty="0">
                <a:solidFill>
                  <a:schemeClr val="accent5"/>
                </a:solidFill>
                <a:latin typeface="Kaiti SC" panose="02010600040101010101" pitchFamily="2" charset="-122"/>
                <a:ea typeface="Kaiti SC" panose="02010600040101010101" pitchFamily="2" charset="-122"/>
              </a:rPr>
            </a:br>
            <a:r>
              <a:rPr lang="zh-CN" altLang="en-US" dirty="0">
                <a:solidFill>
                  <a:schemeClr val="accent5"/>
                </a:solidFill>
                <a:latin typeface="Kaiti SC" panose="02010600040101010101" pitchFamily="2" charset="-122"/>
                <a:ea typeface="Kaiti SC" panose="02010600040101010101" pitchFamily="2" charset="-122"/>
              </a:rPr>
              <a:t>双盲、单盲、非盲</a:t>
            </a:r>
            <a:endParaRPr lang="en-US" altLang="zh-CN" dirty="0">
              <a:solidFill>
                <a:schemeClr val="accent5"/>
              </a:solidFill>
              <a:latin typeface="Kaiti SC" panose="02010600040101010101" pitchFamily="2" charset="-122"/>
              <a:ea typeface="Kaiti SC" panose="02010600040101010101" pitchFamily="2" charset="-122"/>
            </a:endParaRPr>
          </a:p>
          <a:p>
            <a:endParaRPr lang="en-US" altLang="zh-CN" dirty="0">
              <a:solidFill>
                <a:srgbClr val="FF0000"/>
              </a:solidFill>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对照</a:t>
            </a:r>
            <a:r>
              <a:rPr lang="en-US" altLang="zh-CN" dirty="0">
                <a:latin typeface="Kaiti SC" panose="02010600040101010101" pitchFamily="2" charset="-122"/>
                <a:ea typeface="Kaiti SC" panose="02010600040101010101" pitchFamily="2" charset="-122"/>
              </a:rPr>
              <a:t>(control)</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安慰剂对照，空白对照，剂量对照，阳性药物对照，外部对照</a:t>
            </a:r>
            <a:endParaRPr lang="en-US" altLang="zh-CN" dirty="0">
              <a:latin typeface="Kaiti SC" panose="02010600040101010101" pitchFamily="2" charset="-122"/>
              <a:ea typeface="Kaiti SC" panose="02010600040101010101" pitchFamily="2" charset="-122"/>
            </a:endParaRPr>
          </a:p>
          <a:p>
            <a:pPr marL="0" indent="0">
              <a:buNone/>
            </a:pPr>
            <a:endParaRPr lang="en-US" dirty="0">
              <a:solidFill>
                <a:srgbClr val="FF0000"/>
              </a:solidFill>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D872D716-8F08-7443-B736-4867AF7E991E}"/>
              </a:ext>
            </a:extLst>
          </p:cNvPr>
          <p:cNvSpPr>
            <a:spLocks noGrp="1"/>
          </p:cNvSpPr>
          <p:nvPr>
            <p:ph type="sldNum" sz="quarter" idx="12"/>
          </p:nvPr>
        </p:nvSpPr>
        <p:spPr/>
        <p:txBody>
          <a:bodyPr/>
          <a:lstStyle/>
          <a:p>
            <a:fld id="{419A3543-2AD2-8842-ABE5-219686FDD7E3}" type="slidenum">
              <a:rPr lang="en-US" smtClean="0"/>
              <a:t>22</a:t>
            </a:fld>
            <a:endParaRPr lang="en-US"/>
          </a:p>
        </p:txBody>
      </p:sp>
    </p:spTree>
    <p:extLst>
      <p:ext uri="{BB962C8B-B14F-4D97-AF65-F5344CB8AC3E}">
        <p14:creationId xmlns:p14="http://schemas.microsoft.com/office/powerpoint/2010/main" val="164742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3B1F-9DCB-0B43-A3F2-88C1F77608B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美国百年前的民间“化学家”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BB23B21-AE3C-5542-A51E-0BBD8D25ABBE}"/>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甲苯酸钠注入坏了的西红柿防腐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泼洒硫酸铜使素菜看起来鲜嫩</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“草莓酱”是没有一点果肉的苹果皮加上葡萄糖</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面包原料加入粉笔灰、尘土、石膏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红糖里掺杂碾碎的虱子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肉类加工厂卫生条件不堪</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en-US" dirty="0">
                <a:highlight>
                  <a:srgbClr val="FFFF00"/>
                </a:highlight>
                <a:latin typeface="Kaiti SC" panose="02010600040101010101" pitchFamily="2" charset="-122"/>
                <a:ea typeface="Kaiti SC" panose="02010600040101010101" pitchFamily="2" charset="-122"/>
              </a:rPr>
              <a:t>1906</a:t>
            </a:r>
            <a:r>
              <a:rPr lang="zh-CN" altLang="en-US" dirty="0">
                <a:highlight>
                  <a:srgbClr val="FFFF00"/>
                </a:highlight>
                <a:latin typeface="Kaiti SC" panose="02010600040101010101" pitchFamily="2" charset="-122"/>
                <a:ea typeface="Kaiti SC" panose="02010600040101010101" pitchFamily="2" charset="-122"/>
              </a:rPr>
              <a:t>，</a:t>
            </a:r>
            <a:r>
              <a:rPr lang="en-US" dirty="0">
                <a:highlight>
                  <a:srgbClr val="FFFF00"/>
                </a:highlight>
                <a:latin typeface="Kaiti SC" panose="02010600040101010101" pitchFamily="2" charset="-122"/>
                <a:ea typeface="Kaiti SC" panose="02010600040101010101" pitchFamily="2" charset="-122"/>
              </a:rPr>
              <a:t>Upton Sinclair </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丛林</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报道了芝加哥肉类加工的恶劣环境。美国成立</a:t>
            </a:r>
            <a:r>
              <a:rPr lang="en-US" dirty="0">
                <a:highlight>
                  <a:srgbClr val="FFFF00"/>
                </a:highlight>
                <a:latin typeface="Kaiti SC" panose="02010600040101010101" pitchFamily="2" charset="-122"/>
                <a:ea typeface="Kaiti SC" panose="02010600040101010101" pitchFamily="2" charset="-122"/>
              </a:rPr>
              <a:t>FDA</a:t>
            </a:r>
            <a:r>
              <a:rPr lang="zh-CN" altLang="en-US" dirty="0">
                <a:highlight>
                  <a:srgbClr val="FFFF00"/>
                </a:highlight>
                <a:latin typeface="Kaiti SC" panose="02010600040101010101" pitchFamily="2" charset="-122"/>
                <a:ea typeface="Kaiti SC" panose="02010600040101010101" pitchFamily="2" charset="-122"/>
              </a:rPr>
              <a:t>。</a:t>
            </a:r>
            <a:endParaRPr lang="en-US" dirty="0">
              <a:highlight>
                <a:srgbClr val="FF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1BB6E163-272F-5747-A37D-E22D598A98B1}"/>
              </a:ext>
            </a:extLst>
          </p:cNvPr>
          <p:cNvSpPr>
            <a:spLocks noGrp="1"/>
          </p:cNvSpPr>
          <p:nvPr>
            <p:ph type="sldNum" sz="quarter" idx="12"/>
          </p:nvPr>
        </p:nvSpPr>
        <p:spPr/>
        <p:txBody>
          <a:bodyPr/>
          <a:lstStyle/>
          <a:p>
            <a:fld id="{419A3543-2AD2-8842-ABE5-219686FDD7E3}" type="slidenum">
              <a:rPr lang="en-US" smtClean="0"/>
              <a:t>23</a:t>
            </a:fld>
            <a:endParaRPr lang="en-US"/>
          </a:p>
        </p:txBody>
      </p:sp>
    </p:spTree>
    <p:extLst>
      <p:ext uri="{BB962C8B-B14F-4D97-AF65-F5344CB8AC3E}">
        <p14:creationId xmlns:p14="http://schemas.microsoft.com/office/powerpoint/2010/main" val="323667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5BF-25C7-7F42-B5E4-3574683EB1F2}"/>
              </a:ext>
            </a:extLst>
          </p:cNvPr>
          <p:cNvSpPr>
            <a:spLocks noGrp="1"/>
          </p:cNvSpPr>
          <p:nvPr>
            <p:ph type="title"/>
          </p:nvPr>
        </p:nvSpPr>
        <p:spPr/>
        <p:txBody>
          <a:bodyPr/>
          <a:lstStyle/>
          <a:p>
            <a:r>
              <a:rPr lang="en-US" dirty="0" err="1">
                <a:latin typeface="Kaiti SC" panose="02010600040101010101" pitchFamily="2" charset="-122"/>
                <a:ea typeface="Kaiti SC" panose="02010600040101010101" pitchFamily="2" charset="-122"/>
              </a:rPr>
              <a:t>知情同意</a:t>
            </a:r>
            <a:r>
              <a:rPr lang="zh-CN" altLang="en-US" dirty="0">
                <a:latin typeface="Kaiti SC" panose="02010600040101010101" pitchFamily="2" charset="-122"/>
                <a:ea typeface="Kaiti SC" panose="02010600040101010101" pitchFamily="2" charset="-122"/>
              </a:rPr>
              <a:t>书 </a:t>
            </a:r>
            <a:r>
              <a:rPr lang="en-US" altLang="zh-CN" dirty="0">
                <a:latin typeface="Kaiti SC" panose="02010600040101010101" pitchFamily="2" charset="-122"/>
                <a:ea typeface="Kaiti SC" panose="02010600040101010101" pitchFamily="2" charset="-122"/>
              </a:rPr>
              <a:t>[consent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form]</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45B6E861-4ACB-DA49-9635-203888480D51}"/>
              </a:ext>
            </a:extLst>
          </p:cNvPr>
          <p:cNvSpPr>
            <a:spLocks noGrp="1"/>
          </p:cNvSpPr>
          <p:nvPr>
            <p:ph idx="1"/>
          </p:nvPr>
        </p:nvSpPr>
        <p:spPr/>
        <p:txBody>
          <a:bodyPr>
            <a:normAutofit/>
          </a:bodyPr>
          <a:lstStyle/>
          <a:p>
            <a:r>
              <a:rPr lang="en-US" sz="2400" dirty="0">
                <a:latin typeface="Kaiti SC" panose="02010600040101010101" pitchFamily="2" charset="-122"/>
                <a:ea typeface="Kaiti SC" panose="02010600040101010101" pitchFamily="2" charset="-122"/>
              </a:rPr>
              <a:t>1906</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Upton Sinclair </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丛林</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报道了芝加哥肉类加工的恶劣环境。美国成立</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1937</a:t>
            </a:r>
            <a:r>
              <a:rPr lang="zh-CN" altLang="en-US" sz="2400" dirty="0">
                <a:latin typeface="Kaiti SC" panose="02010600040101010101" pitchFamily="2" charset="-122"/>
                <a:ea typeface="Kaiti SC" panose="02010600040101010101" pitchFamily="2" charset="-122"/>
              </a:rPr>
              <a:t>年，美国“磺胺醑剂”事件，导致</a:t>
            </a:r>
            <a:r>
              <a:rPr lang="en-US" sz="2400" dirty="0">
                <a:latin typeface="Kaiti SC" panose="02010600040101010101" pitchFamily="2" charset="-122"/>
                <a:ea typeface="Kaiti SC" panose="02010600040101010101" pitchFamily="2" charset="-122"/>
              </a:rPr>
              <a:t>107</a:t>
            </a:r>
            <a:r>
              <a:rPr lang="zh-CN" altLang="en-US" sz="2400" dirty="0">
                <a:latin typeface="Kaiti SC" panose="02010600040101010101" pitchFamily="2" charset="-122"/>
                <a:ea typeface="Kaiti SC" panose="02010600040101010101" pitchFamily="2" charset="-122"/>
              </a:rPr>
              <a:t>人死亡。没有药物动物试验。</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20</a:t>
            </a:r>
            <a:r>
              <a:rPr lang="zh-CN" altLang="en-US" sz="2400" dirty="0">
                <a:latin typeface="Kaiti SC" panose="02010600040101010101" pitchFamily="2" charset="-122"/>
                <a:ea typeface="Kaiti SC" panose="02010600040101010101" pitchFamily="2" charset="-122"/>
              </a:rPr>
              <a:t>世纪</a:t>
            </a:r>
            <a:r>
              <a:rPr lang="en-US" sz="2400" dirty="0">
                <a:latin typeface="Kaiti SC" panose="02010600040101010101" pitchFamily="2" charset="-122"/>
                <a:ea typeface="Kaiti SC" panose="02010600040101010101" pitchFamily="2" charset="-122"/>
              </a:rPr>
              <a:t>60</a:t>
            </a:r>
            <a:r>
              <a:rPr lang="zh-CN" altLang="en-US" sz="2400" dirty="0">
                <a:latin typeface="Kaiti SC" panose="02010600040101010101" pitchFamily="2" charset="-122"/>
                <a:ea typeface="Kaiti SC" panose="02010600040101010101" pitchFamily="2" charset="-122"/>
              </a:rPr>
              <a:t>年代，“反应停</a:t>
            </a:r>
            <a:r>
              <a:rPr lang="en-US" sz="2400" dirty="0">
                <a:latin typeface="Kaiti SC" panose="02010600040101010101" pitchFamily="2" charset="-122"/>
                <a:ea typeface="Kaiti SC" panose="02010600040101010101" pitchFamily="2" charset="-122"/>
              </a:rPr>
              <a:t>[thalidomide]</a:t>
            </a:r>
            <a:r>
              <a:rPr lang="zh-CN" altLang="en-US" sz="2400" dirty="0">
                <a:latin typeface="Kaiti SC" panose="02010600040101010101" pitchFamily="2" charset="-122"/>
                <a:ea typeface="Kaiti SC" panose="02010600040101010101" pitchFamily="2" charset="-122"/>
              </a:rPr>
              <a:t>事件”让世界震惊</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导致全世界出现</a:t>
            </a:r>
            <a:r>
              <a:rPr lang="en-US" sz="2400" dirty="0">
                <a:latin typeface="Kaiti SC" panose="02010600040101010101" pitchFamily="2" charset="-122"/>
                <a:ea typeface="Kaiti SC" panose="02010600040101010101" pitchFamily="2" charset="-122"/>
              </a:rPr>
              <a:t>8000</a:t>
            </a:r>
            <a:r>
              <a:rPr lang="zh-CN" altLang="en-US" sz="2400" dirty="0">
                <a:latin typeface="Kaiti SC" panose="02010600040101010101" pitchFamily="2" charset="-122"/>
                <a:ea typeface="Kaiti SC" panose="02010600040101010101" pitchFamily="2" charset="-122"/>
              </a:rPr>
              <a:t>多个短肢畸形儿</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海豹畸形婴儿</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，药物对母体安全不一定对胎儿安全。</a:t>
            </a:r>
            <a:br>
              <a:rPr lang="en-US" altLang="zh-CN" sz="2400" dirty="0">
                <a:latin typeface="Kaiti SC" panose="02010600040101010101" pitchFamily="2" charset="-122"/>
                <a:ea typeface="Kaiti SC" panose="02010600040101010101" pitchFamily="2" charset="-122"/>
              </a:rPr>
            </a:br>
            <a:r>
              <a:rPr lang="en-US" sz="2400" dirty="0">
                <a:latin typeface="Kaiti SC" panose="02010600040101010101" pitchFamily="2" charset="-122"/>
                <a:ea typeface="Kaiti SC" panose="02010600040101010101" pitchFamily="2" charset="-122"/>
              </a:rPr>
              <a:t>1962</a:t>
            </a:r>
            <a:r>
              <a:rPr lang="zh-CN" altLang="en-US" sz="2400" dirty="0">
                <a:latin typeface="Kaiti SC" panose="02010600040101010101" pitchFamily="2" charset="-122"/>
                <a:ea typeface="Kaiti SC" panose="02010600040101010101" pitchFamily="2" charset="-122"/>
              </a:rPr>
              <a:t>年通过</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食品药品法修正案</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a:t>
            </a:r>
            <a:r>
              <a:rPr lang="zh-CN" altLang="en-US" sz="2400" dirty="0">
                <a:highlight>
                  <a:srgbClr val="FFFF00"/>
                </a:highlight>
                <a:latin typeface="Kaiti SC" panose="02010600040101010101" pitchFamily="2" charset="-122"/>
                <a:ea typeface="Kaiti SC" panose="02010600040101010101" pitchFamily="2" charset="-122"/>
              </a:rPr>
              <a:t>不能随意在人身上随意进行药物试验</a:t>
            </a:r>
            <a:r>
              <a:rPr lang="zh-CN" altLang="en-US" sz="2400" dirty="0">
                <a:latin typeface="Kaiti SC" panose="02010600040101010101" pitchFamily="2" charset="-122"/>
                <a:ea typeface="Kaiti SC" panose="02010600040101010101" pitchFamily="2" charset="-122"/>
              </a:rPr>
              <a:t>，临床试验必须通知</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，必须征得受试者统一，医生和制药企业必须保留完整的药物临床试验记录。</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015E7979-BD82-284B-A4F1-66149AEA949A}"/>
              </a:ext>
            </a:extLst>
          </p:cNvPr>
          <p:cNvSpPr>
            <a:spLocks noGrp="1"/>
          </p:cNvSpPr>
          <p:nvPr>
            <p:ph type="sldNum" sz="quarter" idx="12"/>
          </p:nvPr>
        </p:nvSpPr>
        <p:spPr/>
        <p:txBody>
          <a:bodyPr/>
          <a:lstStyle/>
          <a:p>
            <a:fld id="{419A3543-2AD2-8842-ABE5-219686FDD7E3}" type="slidenum">
              <a:rPr lang="en-US" smtClean="0"/>
              <a:t>24</a:t>
            </a:fld>
            <a:endParaRPr lang="en-US"/>
          </a:p>
        </p:txBody>
      </p:sp>
    </p:spTree>
    <p:extLst>
      <p:ext uri="{BB962C8B-B14F-4D97-AF65-F5344CB8AC3E}">
        <p14:creationId xmlns:p14="http://schemas.microsoft.com/office/powerpoint/2010/main" val="385771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2655-E4E9-A94F-960A-B3EC2F331DD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立法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01B7215-29CF-B94B-A149-B72D245CC017}"/>
              </a:ext>
            </a:extLst>
          </p:cNvPr>
          <p:cNvSpPr>
            <a:spLocks noGrp="1"/>
          </p:cNvSpPr>
          <p:nvPr>
            <p:ph idx="1"/>
          </p:nvPr>
        </p:nvSpPr>
        <p:spPr/>
        <p:txBody>
          <a:bodyPr>
            <a:normAutofit/>
          </a:bodyPr>
          <a:lstStyle/>
          <a:p>
            <a:r>
              <a:rPr lang="en-US" altLang="zh-CN" sz="2400" dirty="0">
                <a:latin typeface="Kaiti SC" panose="02010600040101010101" pitchFamily="2" charset="-122"/>
                <a:ea typeface="Kaiti SC" panose="02010600040101010101" pitchFamily="2" charset="-122"/>
              </a:rPr>
              <a:t>1948</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纽伦堡法典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，二战产物。</a:t>
            </a:r>
            <a:br>
              <a:rPr lang="en-US" altLang="zh-CN" sz="2400" dirty="0">
                <a:latin typeface="Kaiti SC" panose="02010600040101010101" pitchFamily="2" charset="-122"/>
                <a:ea typeface="Kaiti SC" panose="02010600040101010101" pitchFamily="2" charset="-122"/>
              </a:rPr>
            </a:br>
            <a:endParaRPr lang="en-US" altLang="zh-CN"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1964</a:t>
            </a:r>
            <a:r>
              <a:rPr lang="zh-CN" altLang="en-US" sz="2400" dirty="0">
                <a:latin typeface="Kaiti SC" panose="02010600040101010101" pitchFamily="2" charset="-122"/>
                <a:ea typeface="Kaiti SC" panose="02010600040101010101" pitchFamily="2" charset="-122"/>
              </a:rPr>
              <a:t>年，第</a:t>
            </a:r>
            <a:r>
              <a:rPr lang="en-US" sz="2400" dirty="0">
                <a:latin typeface="Kaiti SC" panose="02010600040101010101" pitchFamily="2" charset="-122"/>
                <a:ea typeface="Kaiti SC" panose="02010600040101010101" pitchFamily="2" charset="-122"/>
              </a:rPr>
              <a:t>18</a:t>
            </a:r>
            <a:r>
              <a:rPr lang="zh-CN" altLang="en-US" sz="2400" dirty="0">
                <a:latin typeface="Kaiti SC" panose="02010600040101010101" pitchFamily="2" charset="-122"/>
                <a:ea typeface="Kaiti SC" panose="02010600040101010101" pitchFamily="2" charset="-122"/>
              </a:rPr>
              <a:t>界世界医学大会</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赫尔辛基宣言</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：独立的伦理委员会，研究者对受试者医疗照顾和责任，书面而非口头知情同意书。</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1977</a:t>
            </a:r>
            <a:r>
              <a:rPr lang="zh-CN" altLang="en-US" sz="2400" dirty="0">
                <a:latin typeface="Kaiti SC" panose="02010600040101010101" pitchFamily="2" charset="-122"/>
                <a:ea typeface="Kaiti SC" panose="02010600040101010101" pitchFamily="2" charset="-122"/>
              </a:rPr>
              <a:t>年，美国</a:t>
            </a:r>
            <a:r>
              <a:rPr lang="en-US" sz="2400" dirty="0">
                <a:latin typeface="Kaiti SC" panose="02010600040101010101" pitchFamily="2" charset="-122"/>
                <a:ea typeface="Kaiti SC" panose="02010600040101010101" pitchFamily="2" charset="-122"/>
              </a:rPr>
              <a:t>FDA</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联邦管理法典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药物临床试验管理规范”（</a:t>
            </a:r>
            <a:r>
              <a:rPr lang="en-US" sz="2400" dirty="0">
                <a:latin typeface="Kaiti SC" panose="02010600040101010101" pitchFamily="2" charset="-122"/>
                <a:ea typeface="Kaiti SC" panose="02010600040101010101" pitchFamily="2" charset="-122"/>
              </a:rPr>
              <a:t>Good Clinical Practice</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GCP</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 </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1995</a:t>
            </a:r>
            <a:r>
              <a:rPr lang="zh-CN" altLang="en-US" sz="2400" dirty="0">
                <a:latin typeface="Kaiti SC" panose="02010600040101010101" pitchFamily="2" charset="-122"/>
                <a:ea typeface="Kaiti SC" panose="02010600040101010101" pitchFamily="2" charset="-122"/>
              </a:rPr>
              <a:t>年，世界卫生组织发布了，“药物临床试验管理规范指南” （</a:t>
            </a:r>
            <a:r>
              <a:rPr lang="en-US" sz="2400" dirty="0">
                <a:latin typeface="Kaiti SC" panose="02010600040101010101" pitchFamily="2" charset="-122"/>
                <a:ea typeface="Kaiti SC" panose="02010600040101010101" pitchFamily="2" charset="-122"/>
              </a:rPr>
              <a:t>WHO </a:t>
            </a:r>
            <a:r>
              <a:rPr lang="en-US" sz="2400" dirty="0" err="1">
                <a:latin typeface="Kaiti SC" panose="02010600040101010101" pitchFamily="2" charset="-122"/>
                <a:ea typeface="Kaiti SC" panose="02010600040101010101" pitchFamily="2" charset="-122"/>
              </a:rPr>
              <a:t>guildline</a:t>
            </a:r>
            <a:r>
              <a:rPr lang="en-US" sz="2400" dirty="0">
                <a:latin typeface="Kaiti SC" panose="02010600040101010101" pitchFamily="2" charset="-122"/>
                <a:ea typeface="Kaiti SC" panose="02010600040101010101" pitchFamily="2" charset="-122"/>
              </a:rPr>
              <a:t> for good clinical practice for trails on pharmaceutical products</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WHOGCP</a:t>
            </a:r>
            <a:r>
              <a:rPr lang="zh-CN" altLang="en-US"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3BE7BAF-B737-EE43-A440-D7B24ADD5CB9}"/>
              </a:ext>
            </a:extLst>
          </p:cNvPr>
          <p:cNvSpPr>
            <a:spLocks noGrp="1"/>
          </p:cNvSpPr>
          <p:nvPr>
            <p:ph type="sldNum" sz="quarter" idx="12"/>
          </p:nvPr>
        </p:nvSpPr>
        <p:spPr/>
        <p:txBody>
          <a:bodyPr/>
          <a:lstStyle/>
          <a:p>
            <a:fld id="{419A3543-2AD2-8842-ABE5-219686FDD7E3}" type="slidenum">
              <a:rPr lang="en-US" smtClean="0"/>
              <a:t>25</a:t>
            </a:fld>
            <a:endParaRPr lang="en-US"/>
          </a:p>
        </p:txBody>
      </p:sp>
    </p:spTree>
    <p:extLst>
      <p:ext uri="{BB962C8B-B14F-4D97-AF65-F5344CB8AC3E}">
        <p14:creationId xmlns:p14="http://schemas.microsoft.com/office/powerpoint/2010/main" val="792684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t>124</a:t>
            </a:r>
            <a:endParaRPr lang="en-US" sz="4000" dirty="0"/>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t>654</a:t>
            </a:r>
            <a:endParaRPr lang="en-US" sz="4000" dirty="0"/>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t>876</a:t>
            </a:r>
            <a:endParaRPr lang="en-US" sz="4000" dirty="0"/>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t>235</a:t>
            </a:r>
            <a:endParaRPr lang="en-US" sz="4000" dirty="0"/>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t>765</a:t>
            </a:r>
            <a:endParaRPr lang="en-US" sz="4000" dirty="0"/>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t>987</a:t>
            </a:r>
            <a:endParaRPr lang="en-US" sz="4000" dirty="0"/>
          </a:p>
        </p:txBody>
      </p:sp>
      <p:sp>
        <p:nvSpPr>
          <p:cNvPr id="3" name="Slide Number Placeholder 2">
            <a:extLst>
              <a:ext uri="{FF2B5EF4-FFF2-40B4-BE49-F238E27FC236}">
                <a16:creationId xmlns:a16="http://schemas.microsoft.com/office/drawing/2014/main" id="{7EC0ED41-C325-8B47-8FDF-95689FF5473D}"/>
              </a:ext>
            </a:extLst>
          </p:cNvPr>
          <p:cNvSpPr>
            <a:spLocks noGrp="1"/>
          </p:cNvSpPr>
          <p:nvPr>
            <p:ph type="sldNum" sz="quarter" idx="12"/>
          </p:nvPr>
        </p:nvSpPr>
        <p:spPr/>
        <p:txBody>
          <a:bodyPr/>
          <a:lstStyle/>
          <a:p>
            <a:fld id="{419A3543-2AD2-8842-ABE5-219686FDD7E3}" type="slidenum">
              <a:rPr lang="en-US" smtClean="0"/>
              <a:t>26</a:t>
            </a:fld>
            <a:endParaRPr lang="en-US"/>
          </a:p>
        </p:txBody>
      </p:sp>
    </p:spTree>
    <p:extLst>
      <p:ext uri="{BB962C8B-B14F-4D97-AF65-F5344CB8AC3E}">
        <p14:creationId xmlns:p14="http://schemas.microsoft.com/office/powerpoint/2010/main" val="6915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FFFF00"/>
                </a:highlight>
              </a:rPr>
              <a:t>2</a:t>
            </a:r>
            <a:r>
              <a:rPr lang="en-US" altLang="zh-CN" sz="4000" dirty="0">
                <a:highlight>
                  <a:srgbClr val="00FF00"/>
                </a:highlight>
              </a:rPr>
              <a:t>1</a:t>
            </a:r>
            <a:r>
              <a:rPr lang="en-US" altLang="zh-CN" sz="4000" dirty="0">
                <a:highlight>
                  <a:srgbClr val="FF00FF"/>
                </a:highlight>
              </a:rPr>
              <a:t>2</a:t>
            </a:r>
            <a:r>
              <a:rPr lang="en-US" altLang="zh-CN" sz="4000" dirty="0">
                <a:highlight>
                  <a:srgbClr val="C0C0C0"/>
                </a:highlight>
              </a:rPr>
              <a:t>4</a:t>
            </a:r>
            <a:endParaRPr lang="en-US" sz="4000" dirty="0">
              <a:highlight>
                <a:srgbClr val="C0C0C0"/>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FFFF00"/>
                </a:highlight>
              </a:rPr>
              <a:t>6</a:t>
            </a:r>
            <a:r>
              <a:rPr lang="en-US" altLang="zh-CN" sz="4000" dirty="0">
                <a:highlight>
                  <a:srgbClr val="00FF00"/>
                </a:highlight>
              </a:rPr>
              <a:t>5</a:t>
            </a:r>
            <a:r>
              <a:rPr lang="en-US" altLang="zh-CN" sz="4000" dirty="0">
                <a:highlight>
                  <a:srgbClr val="FF00FF"/>
                </a:highlight>
              </a:rPr>
              <a:t>3</a:t>
            </a:r>
            <a:r>
              <a:rPr lang="en-US" altLang="zh-CN" sz="4000" dirty="0">
                <a:highlight>
                  <a:srgbClr val="C0C0C0"/>
                </a:highlight>
              </a:rPr>
              <a:t>4</a:t>
            </a:r>
            <a:endParaRPr lang="en-US" sz="4000" dirty="0">
              <a:highlight>
                <a:srgbClr val="C0C0C0"/>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FFFF00"/>
                </a:highlight>
              </a:rPr>
              <a:t>8</a:t>
            </a:r>
            <a:r>
              <a:rPr lang="en-US" altLang="zh-CN" sz="4000" dirty="0">
                <a:highlight>
                  <a:srgbClr val="00FF00"/>
                </a:highlight>
              </a:rPr>
              <a:t>7</a:t>
            </a:r>
            <a:r>
              <a:rPr lang="en-US" altLang="zh-CN" sz="4000" dirty="0">
                <a:highlight>
                  <a:srgbClr val="FF00FF"/>
                </a:highlight>
              </a:rPr>
              <a:t>1</a:t>
            </a:r>
            <a:r>
              <a:rPr lang="en-US" altLang="zh-CN" sz="4000" dirty="0">
                <a:highlight>
                  <a:srgbClr val="C0C0C0"/>
                </a:highlight>
              </a:rPr>
              <a:t>6</a:t>
            </a:r>
            <a:endParaRPr lang="en-US" sz="4000" dirty="0">
              <a:highlight>
                <a:srgbClr val="C0C0C0"/>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FFFF00"/>
                </a:highlight>
              </a:rPr>
              <a:t>3</a:t>
            </a:r>
            <a:r>
              <a:rPr lang="en-US" altLang="zh-CN" sz="4000" dirty="0">
                <a:highlight>
                  <a:srgbClr val="00FF00"/>
                </a:highlight>
              </a:rPr>
              <a:t>2</a:t>
            </a:r>
            <a:r>
              <a:rPr lang="en-US" altLang="zh-CN" sz="4000" dirty="0">
                <a:highlight>
                  <a:srgbClr val="FF00FF"/>
                </a:highlight>
              </a:rPr>
              <a:t>3</a:t>
            </a:r>
            <a:r>
              <a:rPr lang="en-US" altLang="zh-CN" sz="4000" dirty="0">
                <a:highlight>
                  <a:srgbClr val="C0C0C0"/>
                </a:highlight>
              </a:rPr>
              <a:t>5</a:t>
            </a:r>
            <a:endParaRPr lang="en-US" sz="4000" dirty="0">
              <a:highlight>
                <a:srgbClr val="C0C0C0"/>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FFFF00"/>
                </a:highlight>
              </a:rPr>
              <a:t>7</a:t>
            </a:r>
            <a:r>
              <a:rPr lang="en-US" altLang="zh-CN" sz="4000" dirty="0">
                <a:highlight>
                  <a:srgbClr val="00FF00"/>
                </a:highlight>
              </a:rPr>
              <a:t>6</a:t>
            </a:r>
            <a:r>
              <a:rPr lang="en-US" altLang="zh-CN" sz="4000" dirty="0">
                <a:highlight>
                  <a:srgbClr val="FF00FF"/>
                </a:highlight>
              </a:rPr>
              <a:t>4</a:t>
            </a:r>
            <a:r>
              <a:rPr lang="en-US" altLang="zh-CN" sz="4000" dirty="0">
                <a:highlight>
                  <a:srgbClr val="C0C0C0"/>
                </a:highlight>
              </a:rPr>
              <a:t>5</a:t>
            </a:r>
            <a:endParaRPr lang="en-US" sz="4000" dirty="0">
              <a:highlight>
                <a:srgbClr val="C0C0C0"/>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FFFF00"/>
                </a:highlight>
              </a:rPr>
              <a:t>9</a:t>
            </a:r>
            <a:r>
              <a:rPr lang="en-US" altLang="zh-CN" sz="4000" dirty="0">
                <a:highlight>
                  <a:srgbClr val="00FF00"/>
                </a:highlight>
              </a:rPr>
              <a:t>8</a:t>
            </a:r>
            <a:r>
              <a:rPr lang="en-US" altLang="zh-CN" sz="4000" dirty="0">
                <a:highlight>
                  <a:srgbClr val="FF00FF"/>
                </a:highlight>
              </a:rPr>
              <a:t>2</a:t>
            </a:r>
            <a:r>
              <a:rPr lang="en-US" altLang="zh-CN" sz="4000" dirty="0">
                <a:highlight>
                  <a:srgbClr val="C0C0C0"/>
                </a:highlight>
              </a:rPr>
              <a:t>7</a:t>
            </a:r>
            <a:endParaRPr lang="en-US" sz="4000" dirty="0">
              <a:highlight>
                <a:srgbClr val="C0C0C0"/>
              </a:highlight>
            </a:endParaRPr>
          </a:p>
        </p:txBody>
      </p:sp>
      <p:sp>
        <p:nvSpPr>
          <p:cNvPr id="3" name="Slide Number Placeholder 2">
            <a:extLst>
              <a:ext uri="{FF2B5EF4-FFF2-40B4-BE49-F238E27FC236}">
                <a16:creationId xmlns:a16="http://schemas.microsoft.com/office/drawing/2014/main" id="{4CFF87C4-54F0-2E48-83CB-BA9CAE8414E0}"/>
              </a:ext>
            </a:extLst>
          </p:cNvPr>
          <p:cNvSpPr>
            <a:spLocks noGrp="1"/>
          </p:cNvSpPr>
          <p:nvPr>
            <p:ph type="sldNum" sz="quarter" idx="12"/>
          </p:nvPr>
        </p:nvSpPr>
        <p:spPr/>
        <p:txBody>
          <a:bodyPr/>
          <a:lstStyle/>
          <a:p>
            <a:fld id="{419A3543-2AD2-8842-ABE5-219686FDD7E3}" type="slidenum">
              <a:rPr lang="en-US" smtClean="0"/>
              <a:t>27</a:t>
            </a:fld>
            <a:endParaRPr lang="en-US"/>
          </a:p>
        </p:txBody>
      </p:sp>
    </p:spTree>
    <p:extLst>
      <p:ext uri="{BB962C8B-B14F-4D97-AF65-F5344CB8AC3E}">
        <p14:creationId xmlns:p14="http://schemas.microsoft.com/office/powerpoint/2010/main" val="38880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4</a:t>
            </a:r>
            <a:r>
              <a:rPr lang="en-US" altLang="zh-CN" sz="4000" dirty="0">
                <a:highlight>
                  <a:srgbClr val="00FF00"/>
                </a:highlight>
              </a:rPr>
              <a:t>3</a:t>
            </a:r>
            <a:r>
              <a:rPr lang="en-US" altLang="zh-CN" sz="4000" dirty="0">
                <a:highlight>
                  <a:srgbClr val="FFFF00"/>
                </a:highlight>
              </a:rPr>
              <a:t>4</a:t>
            </a:r>
            <a:r>
              <a:rPr lang="en-US" altLang="zh-CN" sz="4000" dirty="0">
                <a:highlight>
                  <a:srgbClr val="00FFFF"/>
                </a:highlight>
              </a:rPr>
              <a:t>6</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7</a:t>
            </a:r>
            <a:r>
              <a:rPr lang="en-US" altLang="zh-CN" sz="4000" dirty="0">
                <a:highlight>
                  <a:srgbClr val="FFFF00"/>
                </a:highlight>
              </a:rPr>
              <a:t>5</a:t>
            </a:r>
            <a:r>
              <a:rPr lang="en-US" altLang="zh-CN" sz="4000" dirty="0">
                <a:highlight>
                  <a:srgbClr val="00FFFF"/>
                </a:highlight>
              </a:rPr>
              <a:t>6</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8</a:t>
            </a:r>
            <a:r>
              <a:rPr lang="en-US" altLang="zh-CN" sz="4000" dirty="0">
                <a:highlight>
                  <a:srgbClr val="00FF00"/>
                </a:highlight>
              </a:rPr>
              <a:t>9</a:t>
            </a:r>
            <a:r>
              <a:rPr lang="en-US" altLang="zh-CN" sz="4000" dirty="0">
                <a:highlight>
                  <a:srgbClr val="FFFF00"/>
                </a:highlight>
              </a:rPr>
              <a:t>3</a:t>
            </a:r>
            <a:r>
              <a:rPr lang="en-US" altLang="zh-CN" sz="4000" dirty="0">
                <a:highlight>
                  <a:srgbClr val="00FFFF"/>
                </a:highlight>
              </a:rPr>
              <a:t>8</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AEFCD8B5-CCB4-C54E-9604-7D39A8A91AEE}"/>
              </a:ext>
            </a:extLst>
          </p:cNvPr>
          <p:cNvSpPr>
            <a:spLocks noGrp="1"/>
          </p:cNvSpPr>
          <p:nvPr>
            <p:ph type="sldNum" sz="quarter" idx="12"/>
          </p:nvPr>
        </p:nvSpPr>
        <p:spPr/>
        <p:txBody>
          <a:bodyPr/>
          <a:lstStyle/>
          <a:p>
            <a:fld id="{419A3543-2AD2-8842-ABE5-219686FDD7E3}" type="slidenum">
              <a:rPr lang="en-US" smtClean="0"/>
              <a:t>28</a:t>
            </a:fld>
            <a:endParaRPr lang="en-US"/>
          </a:p>
        </p:txBody>
      </p:sp>
    </p:spTree>
    <p:extLst>
      <p:ext uri="{BB962C8B-B14F-4D97-AF65-F5344CB8AC3E}">
        <p14:creationId xmlns:p14="http://schemas.microsoft.com/office/powerpoint/2010/main" val="33681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E209-C517-FF46-B260-3AAFD25D9E3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加“</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”游戏</a:t>
            </a:r>
            <a:endParaRPr lang="en-US" dirty="0">
              <a:latin typeface="Kaiti SC" panose="02010600040101010101" pitchFamily="2" charset="-122"/>
              <a:ea typeface="Kaiti SC" panose="02010600040101010101" pitchFamily="2" charset="-122"/>
            </a:endParaRPr>
          </a:p>
        </p:txBody>
      </p:sp>
      <p:sp>
        <p:nvSpPr>
          <p:cNvPr id="4" name="TextBox 3">
            <a:extLst>
              <a:ext uri="{FF2B5EF4-FFF2-40B4-BE49-F238E27FC236}">
                <a16:creationId xmlns:a16="http://schemas.microsoft.com/office/drawing/2014/main" id="{CEE2C423-8D95-7E4A-AE72-9D421CF4C46B}"/>
              </a:ext>
            </a:extLst>
          </p:cNvPr>
          <p:cNvSpPr txBox="1"/>
          <p:nvPr/>
        </p:nvSpPr>
        <p:spPr>
          <a:xfrm>
            <a:off x="1114816" y="1690688"/>
            <a:ext cx="2467628" cy="707886"/>
          </a:xfrm>
          <a:prstGeom prst="rect">
            <a:avLst/>
          </a:prstGeom>
          <a:noFill/>
        </p:spPr>
        <p:txBody>
          <a:bodyPr wrap="square" rtlCol="0">
            <a:spAutoFit/>
          </a:bodyPr>
          <a:lstStyle/>
          <a:p>
            <a:r>
              <a:rPr lang="en-US" altLang="zh-CN" sz="4000" dirty="0">
                <a:highlight>
                  <a:srgbClr val="C0C0C0"/>
                </a:highlight>
              </a:rPr>
              <a:t>2</a:t>
            </a:r>
            <a:r>
              <a:rPr lang="en-US" altLang="zh-CN" sz="4000" dirty="0">
                <a:highlight>
                  <a:srgbClr val="00FF00"/>
                </a:highlight>
              </a:rPr>
              <a:t>1</a:t>
            </a:r>
            <a:r>
              <a:rPr lang="en-US" altLang="zh-CN" sz="4000" dirty="0">
                <a:highlight>
                  <a:srgbClr val="FFFF00"/>
                </a:highlight>
              </a:rPr>
              <a:t>2</a:t>
            </a:r>
            <a:r>
              <a:rPr lang="en-US" altLang="zh-CN" sz="4000" dirty="0">
                <a:highlight>
                  <a:srgbClr val="00FFFF"/>
                </a:highlight>
              </a:rPr>
              <a:t>4</a:t>
            </a:r>
            <a:endParaRPr lang="en-US" sz="4000" dirty="0">
              <a:highlight>
                <a:srgbClr val="00FFFF"/>
              </a:highlight>
            </a:endParaRPr>
          </a:p>
        </p:txBody>
      </p:sp>
      <p:sp>
        <p:nvSpPr>
          <p:cNvPr id="6" name="TextBox 5">
            <a:extLst>
              <a:ext uri="{FF2B5EF4-FFF2-40B4-BE49-F238E27FC236}">
                <a16:creationId xmlns:a16="http://schemas.microsoft.com/office/drawing/2014/main" id="{13E30E8A-9C4C-0344-B68C-49336732A0B7}"/>
              </a:ext>
            </a:extLst>
          </p:cNvPr>
          <p:cNvSpPr txBox="1"/>
          <p:nvPr/>
        </p:nvSpPr>
        <p:spPr>
          <a:xfrm>
            <a:off x="1118992" y="2922412"/>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5</a:t>
            </a:r>
            <a:r>
              <a:rPr lang="en-US" altLang="zh-CN" sz="4000" dirty="0">
                <a:highlight>
                  <a:srgbClr val="FFFF00"/>
                </a:highlight>
              </a:rPr>
              <a:t>3</a:t>
            </a:r>
            <a:r>
              <a:rPr lang="en-US" altLang="zh-CN" sz="4000" dirty="0">
                <a:highlight>
                  <a:srgbClr val="00FFFF"/>
                </a:highlight>
              </a:rPr>
              <a:t>4</a:t>
            </a:r>
            <a:endParaRPr lang="en-US" sz="4000" dirty="0">
              <a:highlight>
                <a:srgbClr val="00FFFF"/>
              </a:highlight>
            </a:endParaRPr>
          </a:p>
        </p:txBody>
      </p:sp>
      <p:sp>
        <p:nvSpPr>
          <p:cNvPr id="7" name="TextBox 6">
            <a:extLst>
              <a:ext uri="{FF2B5EF4-FFF2-40B4-BE49-F238E27FC236}">
                <a16:creationId xmlns:a16="http://schemas.microsoft.com/office/drawing/2014/main" id="{85BD0CFC-1053-0C41-9235-05061A36D418}"/>
              </a:ext>
            </a:extLst>
          </p:cNvPr>
          <p:cNvSpPr txBox="1"/>
          <p:nvPr/>
        </p:nvSpPr>
        <p:spPr>
          <a:xfrm>
            <a:off x="1121080" y="4026788"/>
            <a:ext cx="2467628" cy="707886"/>
          </a:xfrm>
          <a:prstGeom prst="rect">
            <a:avLst/>
          </a:prstGeom>
          <a:noFill/>
        </p:spPr>
        <p:txBody>
          <a:bodyPr wrap="square" rtlCol="0">
            <a:spAutoFit/>
          </a:bodyPr>
          <a:lstStyle/>
          <a:p>
            <a:r>
              <a:rPr lang="en-US" altLang="zh-CN" sz="4000" dirty="0">
                <a:highlight>
                  <a:srgbClr val="C0C0C0"/>
                </a:highlight>
              </a:rPr>
              <a:t>6</a:t>
            </a:r>
            <a:r>
              <a:rPr lang="en-US" altLang="zh-CN" sz="4000" dirty="0">
                <a:highlight>
                  <a:srgbClr val="00FF00"/>
                </a:highlight>
              </a:rPr>
              <a:t>7</a:t>
            </a:r>
            <a:r>
              <a:rPr lang="en-US" altLang="zh-CN" sz="4000" dirty="0">
                <a:highlight>
                  <a:srgbClr val="FFFF00"/>
                </a:highlight>
              </a:rPr>
              <a:t>1</a:t>
            </a:r>
            <a:r>
              <a:rPr lang="en-US" altLang="zh-CN" sz="4000" dirty="0">
                <a:highlight>
                  <a:srgbClr val="00FFFF"/>
                </a:highlight>
              </a:rPr>
              <a:t>6</a:t>
            </a:r>
            <a:endParaRPr lang="en-US" sz="4000" dirty="0">
              <a:highlight>
                <a:srgbClr val="00FFFF"/>
              </a:highlight>
            </a:endParaRPr>
          </a:p>
        </p:txBody>
      </p:sp>
      <p:sp>
        <p:nvSpPr>
          <p:cNvPr id="9" name="TextBox 8">
            <a:extLst>
              <a:ext uri="{FF2B5EF4-FFF2-40B4-BE49-F238E27FC236}">
                <a16:creationId xmlns:a16="http://schemas.microsoft.com/office/drawing/2014/main" id="{707A48B7-064B-F347-A6EB-EE6AF4C79F32}"/>
              </a:ext>
            </a:extLst>
          </p:cNvPr>
          <p:cNvSpPr txBox="1"/>
          <p:nvPr/>
        </p:nvSpPr>
        <p:spPr>
          <a:xfrm>
            <a:off x="4849652" y="1680250"/>
            <a:ext cx="2467628" cy="707886"/>
          </a:xfrm>
          <a:prstGeom prst="rect">
            <a:avLst/>
          </a:prstGeom>
          <a:noFill/>
        </p:spPr>
        <p:txBody>
          <a:bodyPr wrap="square" rtlCol="0">
            <a:spAutoFit/>
          </a:bodyPr>
          <a:lstStyle/>
          <a:p>
            <a:r>
              <a:rPr lang="en-US" altLang="zh-CN" sz="4000" dirty="0">
                <a:highlight>
                  <a:srgbClr val="C0C0C0"/>
                </a:highlight>
              </a:rPr>
              <a:t>5</a:t>
            </a:r>
            <a:r>
              <a:rPr lang="en-US" altLang="zh-CN" sz="4000" dirty="0">
                <a:highlight>
                  <a:srgbClr val="00FF00"/>
                </a:highlight>
              </a:rPr>
              <a:t>4</a:t>
            </a:r>
            <a:r>
              <a:rPr lang="en-US" altLang="zh-CN" sz="4000" dirty="0">
                <a:highlight>
                  <a:srgbClr val="FFFF00"/>
                </a:highlight>
              </a:rPr>
              <a:t>5</a:t>
            </a:r>
            <a:r>
              <a:rPr lang="en-US" altLang="zh-CN" sz="4000" dirty="0">
                <a:highlight>
                  <a:srgbClr val="00FFFF"/>
                </a:highlight>
              </a:rPr>
              <a:t>7</a:t>
            </a:r>
            <a:endParaRPr lang="en-US" sz="4000" dirty="0">
              <a:highlight>
                <a:srgbClr val="00FFFF"/>
              </a:highlight>
            </a:endParaRPr>
          </a:p>
        </p:txBody>
      </p:sp>
      <p:sp>
        <p:nvSpPr>
          <p:cNvPr id="10" name="TextBox 9">
            <a:extLst>
              <a:ext uri="{FF2B5EF4-FFF2-40B4-BE49-F238E27FC236}">
                <a16:creationId xmlns:a16="http://schemas.microsoft.com/office/drawing/2014/main" id="{1080DEBF-5816-BB42-A704-A770D00CE795}"/>
              </a:ext>
            </a:extLst>
          </p:cNvPr>
          <p:cNvSpPr txBox="1"/>
          <p:nvPr/>
        </p:nvSpPr>
        <p:spPr>
          <a:xfrm>
            <a:off x="4853828" y="2924500"/>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8</a:t>
            </a:r>
            <a:r>
              <a:rPr lang="en-US" altLang="zh-CN" sz="4000" dirty="0">
                <a:highlight>
                  <a:srgbClr val="FFFF00"/>
                </a:highlight>
              </a:rPr>
              <a:t>6</a:t>
            </a:r>
            <a:r>
              <a:rPr lang="en-US" altLang="zh-CN" sz="4000" dirty="0">
                <a:highlight>
                  <a:srgbClr val="00FFFF"/>
                </a:highlight>
              </a:rPr>
              <a:t>7</a:t>
            </a:r>
            <a:endParaRPr lang="en-US" sz="4000" dirty="0">
              <a:highlight>
                <a:srgbClr val="00FFFF"/>
              </a:highlight>
            </a:endParaRPr>
          </a:p>
        </p:txBody>
      </p:sp>
      <p:sp>
        <p:nvSpPr>
          <p:cNvPr id="11" name="TextBox 10">
            <a:extLst>
              <a:ext uri="{FF2B5EF4-FFF2-40B4-BE49-F238E27FC236}">
                <a16:creationId xmlns:a16="http://schemas.microsoft.com/office/drawing/2014/main" id="{3A78F00C-691A-DA48-B021-E73AD4CDCE4F}"/>
              </a:ext>
            </a:extLst>
          </p:cNvPr>
          <p:cNvSpPr txBox="1"/>
          <p:nvPr/>
        </p:nvSpPr>
        <p:spPr>
          <a:xfrm>
            <a:off x="4868442" y="3991298"/>
            <a:ext cx="2467628" cy="707886"/>
          </a:xfrm>
          <a:prstGeom prst="rect">
            <a:avLst/>
          </a:prstGeom>
          <a:noFill/>
        </p:spPr>
        <p:txBody>
          <a:bodyPr wrap="square" rtlCol="0">
            <a:spAutoFit/>
          </a:bodyPr>
          <a:lstStyle/>
          <a:p>
            <a:r>
              <a:rPr lang="en-US" altLang="zh-CN" sz="4000" dirty="0">
                <a:highlight>
                  <a:srgbClr val="C0C0C0"/>
                </a:highlight>
              </a:rPr>
              <a:t>9</a:t>
            </a:r>
            <a:r>
              <a:rPr lang="en-US" altLang="zh-CN" sz="4000" dirty="0">
                <a:highlight>
                  <a:srgbClr val="00FF00"/>
                </a:highlight>
              </a:rPr>
              <a:t>0</a:t>
            </a:r>
            <a:r>
              <a:rPr lang="en-US" altLang="zh-CN" sz="4000" dirty="0">
                <a:highlight>
                  <a:srgbClr val="FFFF00"/>
                </a:highlight>
              </a:rPr>
              <a:t>4</a:t>
            </a:r>
            <a:r>
              <a:rPr lang="en-US" altLang="zh-CN" sz="4000" dirty="0">
                <a:highlight>
                  <a:srgbClr val="00FFFF"/>
                </a:highlight>
              </a:rPr>
              <a:t>9</a:t>
            </a:r>
            <a:endParaRPr lang="en-US" sz="4000" dirty="0">
              <a:highlight>
                <a:srgbClr val="00FFFF"/>
              </a:highlight>
            </a:endParaRPr>
          </a:p>
        </p:txBody>
      </p:sp>
      <p:sp>
        <p:nvSpPr>
          <p:cNvPr id="3" name="Slide Number Placeholder 2">
            <a:extLst>
              <a:ext uri="{FF2B5EF4-FFF2-40B4-BE49-F238E27FC236}">
                <a16:creationId xmlns:a16="http://schemas.microsoft.com/office/drawing/2014/main" id="{C55A5B95-1DF3-0A49-9A03-F4CB44335641}"/>
              </a:ext>
            </a:extLst>
          </p:cNvPr>
          <p:cNvSpPr>
            <a:spLocks noGrp="1"/>
          </p:cNvSpPr>
          <p:nvPr>
            <p:ph type="sldNum" sz="quarter" idx="12"/>
          </p:nvPr>
        </p:nvSpPr>
        <p:spPr/>
        <p:txBody>
          <a:bodyPr/>
          <a:lstStyle/>
          <a:p>
            <a:fld id="{419A3543-2AD2-8842-ABE5-219686FDD7E3}" type="slidenum">
              <a:rPr lang="en-US" smtClean="0"/>
              <a:t>29</a:t>
            </a:fld>
            <a:endParaRPr lang="en-US"/>
          </a:p>
        </p:txBody>
      </p:sp>
    </p:spTree>
    <p:extLst>
      <p:ext uri="{BB962C8B-B14F-4D97-AF65-F5344CB8AC3E}">
        <p14:creationId xmlns:p14="http://schemas.microsoft.com/office/powerpoint/2010/main" val="1795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3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352811"/>
            <a:ext cx="7654447" cy="5368664"/>
          </a:xfrm>
        </p:spPr>
        <p:txBody>
          <a:bodyPr>
            <a:normAutofit fontScale="92500" lnSpcReduction="20000"/>
          </a:bodyPr>
          <a:lstStyle/>
          <a:p>
            <a:r>
              <a:rPr lang="en-US" altLang="zh-CN" sz="2000" b="1" u="sng" dirty="0">
                <a:latin typeface="Kaiti SC" panose="02010600040101010101" pitchFamily="2" charset="-122"/>
                <a:ea typeface="Kaiti SC" panose="02010600040101010101" pitchFamily="2" charset="-122"/>
              </a:rPr>
              <a:t>1</a:t>
            </a:r>
            <a:r>
              <a:rPr lang="zh-CN" altLang="en-US" sz="2000" b="1" u="sng" dirty="0">
                <a:latin typeface="Kaiti SC" panose="02010600040101010101" pitchFamily="2" charset="-122"/>
                <a:ea typeface="Kaiti SC" panose="02010600040101010101" pitchFamily="2" charset="-122"/>
              </a:rPr>
              <a:t> 发现化合物</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组合化学，基因芯片；高通量技术，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2</a:t>
            </a:r>
            <a:r>
              <a:rPr lang="zh-CN" altLang="en-US" sz="2000" b="1" u="sng" dirty="0">
                <a:latin typeface="Kaiti SC" panose="02010600040101010101" pitchFamily="2" charset="-122"/>
                <a:ea typeface="Kaiti SC" panose="02010600040101010101" pitchFamily="2" charset="-122"/>
              </a:rPr>
              <a:t> 非临床研究</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3</a:t>
            </a:r>
            <a:r>
              <a:rPr lang="zh-CN" altLang="en-US" sz="2000" b="1" u="sng" dirty="0">
                <a:latin typeface="Kaiti SC" panose="02010600040101010101" pitchFamily="2" charset="-122"/>
                <a:ea typeface="Kaiti SC" panose="02010600040101010101" pitchFamily="2" charset="-122"/>
              </a:rPr>
              <a:t> 申请临床研究</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b="1" u="sng" dirty="0">
                <a:latin typeface="Kaiti SC" panose="02010600040101010101" pitchFamily="2" charset="-122"/>
                <a:ea typeface="Kaiti SC" panose="02010600040101010101" pitchFamily="2" charset="-122"/>
              </a:rPr>
              <a:t>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b="1" u="sng" dirty="0">
                <a:latin typeface="Kaiti SC" panose="02010600040101010101" pitchFamily="2" charset="-122"/>
                <a:ea typeface="Kaiti SC" panose="02010600040101010101" pitchFamily="2" charset="-122"/>
              </a:rPr>
              <a:t>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IV</a:t>
            </a:r>
            <a:r>
              <a:rPr lang="zh-CN" altLang="en-US" sz="2000" b="1" u="sng" dirty="0">
                <a:latin typeface="Kaiti SC" panose="02010600040101010101" pitchFamily="2" charset="-122"/>
                <a:ea typeface="Kaiti SC" panose="02010600040101010101" pitchFamily="2" charset="-122"/>
              </a:rPr>
              <a:t>期</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年。专利保护结束，仿制药开始冲击市场。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9255831" y="69255"/>
            <a:ext cx="2696434" cy="1498019"/>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7252573" y="5444967"/>
            <a:ext cx="1853849" cy="1260617"/>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3</a:t>
            </a:fld>
            <a:endParaRPr lang="en-US"/>
          </a:p>
        </p:txBody>
      </p:sp>
    </p:spTree>
    <p:extLst>
      <p:ext uri="{BB962C8B-B14F-4D97-AF65-F5344CB8AC3E}">
        <p14:creationId xmlns:p14="http://schemas.microsoft.com/office/powerpoint/2010/main" val="4286000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C06-F19D-534F-AED5-8DDABD01B48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姚明有多特殊</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63BA2D22-8D69-024C-9D50-E5A7C0300F3A}"/>
              </a:ext>
            </a:extLst>
          </p:cNvPr>
          <p:cNvPicPr>
            <a:picLocks noChangeAspect="1"/>
          </p:cNvPicPr>
          <p:nvPr/>
        </p:nvPicPr>
        <p:blipFill>
          <a:blip r:embed="rId2"/>
          <a:stretch>
            <a:fillRect/>
          </a:stretch>
        </p:blipFill>
        <p:spPr>
          <a:xfrm>
            <a:off x="6417727" y="1797372"/>
            <a:ext cx="3281340" cy="3429000"/>
          </a:xfrm>
          <a:prstGeom prst="rect">
            <a:avLst/>
          </a:prstGeom>
        </p:spPr>
      </p:pic>
      <p:pic>
        <p:nvPicPr>
          <p:cNvPr id="6" name="Picture 5">
            <a:extLst>
              <a:ext uri="{FF2B5EF4-FFF2-40B4-BE49-F238E27FC236}">
                <a16:creationId xmlns:a16="http://schemas.microsoft.com/office/drawing/2014/main" id="{0E4AC7B8-7FF9-1346-AC60-923423BBDAFA}"/>
              </a:ext>
            </a:extLst>
          </p:cNvPr>
          <p:cNvPicPr>
            <a:picLocks noChangeAspect="1"/>
          </p:cNvPicPr>
          <p:nvPr/>
        </p:nvPicPr>
        <p:blipFill>
          <a:blip r:embed="rId3"/>
          <a:stretch>
            <a:fillRect/>
          </a:stretch>
        </p:blipFill>
        <p:spPr>
          <a:xfrm>
            <a:off x="4631266" y="3116433"/>
            <a:ext cx="804334" cy="930634"/>
          </a:xfrm>
          <a:prstGeom prst="rect">
            <a:avLst/>
          </a:prstGeom>
        </p:spPr>
      </p:pic>
      <p:pic>
        <p:nvPicPr>
          <p:cNvPr id="8" name="Picture 7">
            <a:extLst>
              <a:ext uri="{FF2B5EF4-FFF2-40B4-BE49-F238E27FC236}">
                <a16:creationId xmlns:a16="http://schemas.microsoft.com/office/drawing/2014/main" id="{401C00D0-D8E4-9840-95AE-7947D6F61F57}"/>
              </a:ext>
            </a:extLst>
          </p:cNvPr>
          <p:cNvPicPr>
            <a:picLocks noChangeAspect="1"/>
          </p:cNvPicPr>
          <p:nvPr/>
        </p:nvPicPr>
        <p:blipFill>
          <a:blip r:embed="rId4"/>
          <a:stretch>
            <a:fillRect/>
          </a:stretch>
        </p:blipFill>
        <p:spPr>
          <a:xfrm>
            <a:off x="984250" y="1678517"/>
            <a:ext cx="878416" cy="878416"/>
          </a:xfrm>
          <a:prstGeom prst="rect">
            <a:avLst/>
          </a:prstGeom>
        </p:spPr>
      </p:pic>
      <p:pic>
        <p:nvPicPr>
          <p:cNvPr id="10" name="Picture 9">
            <a:extLst>
              <a:ext uri="{FF2B5EF4-FFF2-40B4-BE49-F238E27FC236}">
                <a16:creationId xmlns:a16="http://schemas.microsoft.com/office/drawing/2014/main" id="{9DD933AA-38EB-A847-8159-A37EBD459455}"/>
              </a:ext>
            </a:extLst>
          </p:cNvPr>
          <p:cNvPicPr>
            <a:picLocks noChangeAspect="1"/>
          </p:cNvPicPr>
          <p:nvPr/>
        </p:nvPicPr>
        <p:blipFill>
          <a:blip r:embed="rId5"/>
          <a:stretch>
            <a:fillRect/>
          </a:stretch>
        </p:blipFill>
        <p:spPr>
          <a:xfrm>
            <a:off x="3350678" y="4449158"/>
            <a:ext cx="878416" cy="1016349"/>
          </a:xfrm>
          <a:prstGeom prst="rect">
            <a:avLst/>
          </a:prstGeom>
        </p:spPr>
      </p:pic>
      <p:pic>
        <p:nvPicPr>
          <p:cNvPr id="12" name="Picture 11">
            <a:extLst>
              <a:ext uri="{FF2B5EF4-FFF2-40B4-BE49-F238E27FC236}">
                <a16:creationId xmlns:a16="http://schemas.microsoft.com/office/drawing/2014/main" id="{2FD15236-7596-4342-83A7-A79BDBF11438}"/>
              </a:ext>
            </a:extLst>
          </p:cNvPr>
          <p:cNvPicPr>
            <a:picLocks noChangeAspect="1"/>
          </p:cNvPicPr>
          <p:nvPr/>
        </p:nvPicPr>
        <p:blipFill>
          <a:blip r:embed="rId6"/>
          <a:stretch>
            <a:fillRect/>
          </a:stretch>
        </p:blipFill>
        <p:spPr>
          <a:xfrm>
            <a:off x="2952743" y="1678517"/>
            <a:ext cx="878416" cy="878416"/>
          </a:xfrm>
          <a:prstGeom prst="rect">
            <a:avLst/>
          </a:prstGeom>
        </p:spPr>
      </p:pic>
      <p:pic>
        <p:nvPicPr>
          <p:cNvPr id="14" name="Picture 13">
            <a:extLst>
              <a:ext uri="{FF2B5EF4-FFF2-40B4-BE49-F238E27FC236}">
                <a16:creationId xmlns:a16="http://schemas.microsoft.com/office/drawing/2014/main" id="{F1BB860C-57F6-1D41-89DE-6B3A023F11BD}"/>
              </a:ext>
            </a:extLst>
          </p:cNvPr>
          <p:cNvPicPr>
            <a:picLocks noChangeAspect="1"/>
          </p:cNvPicPr>
          <p:nvPr/>
        </p:nvPicPr>
        <p:blipFill>
          <a:blip r:embed="rId7"/>
          <a:stretch>
            <a:fillRect/>
          </a:stretch>
        </p:blipFill>
        <p:spPr>
          <a:xfrm>
            <a:off x="1916958" y="3023930"/>
            <a:ext cx="984986" cy="1124736"/>
          </a:xfrm>
          <a:prstGeom prst="rect">
            <a:avLst/>
          </a:prstGeom>
        </p:spPr>
      </p:pic>
      <p:cxnSp>
        <p:nvCxnSpPr>
          <p:cNvPr id="16" name="Straight Connector 15">
            <a:extLst>
              <a:ext uri="{FF2B5EF4-FFF2-40B4-BE49-F238E27FC236}">
                <a16:creationId xmlns:a16="http://schemas.microsoft.com/office/drawing/2014/main" id="{77B0FAF9-D0BC-0548-978E-28CF4861358A}"/>
              </a:ext>
            </a:extLst>
          </p:cNvPr>
          <p:cNvCxnSpPr>
            <a:stCxn id="8" idx="3"/>
            <a:endCxn id="12" idx="1"/>
          </p:cNvCxnSpPr>
          <p:nvPr/>
        </p:nvCxnSpPr>
        <p:spPr>
          <a:xfrm>
            <a:off x="1862666" y="2117725"/>
            <a:ext cx="1090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CB0E7C-773E-E447-A99E-0D2B98D78A57}"/>
              </a:ext>
            </a:extLst>
          </p:cNvPr>
          <p:cNvCxnSpPr/>
          <p:nvPr/>
        </p:nvCxnSpPr>
        <p:spPr>
          <a:xfrm>
            <a:off x="2407704" y="2117725"/>
            <a:ext cx="0" cy="855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088744-EB2D-3746-AF14-476DA40E7E06}"/>
              </a:ext>
            </a:extLst>
          </p:cNvPr>
          <p:cNvCxnSpPr>
            <a:cxnSpLocks/>
            <a:stCxn id="14" idx="3"/>
            <a:endCxn id="6" idx="1"/>
          </p:cNvCxnSpPr>
          <p:nvPr/>
        </p:nvCxnSpPr>
        <p:spPr>
          <a:xfrm flipV="1">
            <a:off x="2901944" y="3581750"/>
            <a:ext cx="1729322" cy="4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0CF028-D030-7A49-BFA0-682AE2CF21E6}"/>
              </a:ext>
            </a:extLst>
          </p:cNvPr>
          <p:cNvCxnSpPr/>
          <p:nvPr/>
        </p:nvCxnSpPr>
        <p:spPr>
          <a:xfrm>
            <a:off x="3779305" y="3590923"/>
            <a:ext cx="0" cy="85540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AEAB10-631F-8D44-9334-22D3187D8B87}"/>
              </a:ext>
            </a:extLst>
          </p:cNvPr>
          <p:cNvSpPr txBox="1"/>
          <p:nvPr/>
        </p:nvSpPr>
        <p:spPr>
          <a:xfrm>
            <a:off x="984250" y="2573869"/>
            <a:ext cx="878416" cy="369332"/>
          </a:xfrm>
          <a:prstGeom prst="rect">
            <a:avLst/>
          </a:prstGeom>
          <a:noFill/>
        </p:spPr>
        <p:txBody>
          <a:bodyPr wrap="square" rtlCol="0">
            <a:spAutoFit/>
          </a:bodyPr>
          <a:lstStyle/>
          <a:p>
            <a:r>
              <a:rPr lang="en-US" dirty="0"/>
              <a:t>2.08m</a:t>
            </a:r>
          </a:p>
        </p:txBody>
      </p:sp>
      <p:sp>
        <p:nvSpPr>
          <p:cNvPr id="25" name="TextBox 24">
            <a:extLst>
              <a:ext uri="{FF2B5EF4-FFF2-40B4-BE49-F238E27FC236}">
                <a16:creationId xmlns:a16="http://schemas.microsoft.com/office/drawing/2014/main" id="{747357EC-B9FD-1544-9FE2-C4DA1DCFC117}"/>
              </a:ext>
            </a:extLst>
          </p:cNvPr>
          <p:cNvSpPr txBox="1"/>
          <p:nvPr/>
        </p:nvSpPr>
        <p:spPr>
          <a:xfrm>
            <a:off x="2982380" y="2590805"/>
            <a:ext cx="878416" cy="369332"/>
          </a:xfrm>
          <a:prstGeom prst="rect">
            <a:avLst/>
          </a:prstGeom>
          <a:noFill/>
        </p:spPr>
        <p:txBody>
          <a:bodyPr wrap="square" rtlCol="0">
            <a:spAutoFit/>
          </a:bodyPr>
          <a:lstStyle/>
          <a:p>
            <a:r>
              <a:rPr lang="en-US" dirty="0"/>
              <a:t>1.88m</a:t>
            </a:r>
          </a:p>
        </p:txBody>
      </p:sp>
      <p:sp>
        <p:nvSpPr>
          <p:cNvPr id="26" name="TextBox 25">
            <a:extLst>
              <a:ext uri="{FF2B5EF4-FFF2-40B4-BE49-F238E27FC236}">
                <a16:creationId xmlns:a16="http://schemas.microsoft.com/office/drawing/2014/main" id="{17FC4721-FCCD-644E-8213-F6F85D876DC2}"/>
              </a:ext>
            </a:extLst>
          </p:cNvPr>
          <p:cNvSpPr txBox="1"/>
          <p:nvPr/>
        </p:nvSpPr>
        <p:spPr>
          <a:xfrm>
            <a:off x="2017180" y="4216399"/>
            <a:ext cx="878416" cy="369332"/>
          </a:xfrm>
          <a:prstGeom prst="rect">
            <a:avLst/>
          </a:prstGeom>
          <a:noFill/>
        </p:spPr>
        <p:txBody>
          <a:bodyPr wrap="square" rtlCol="0">
            <a:spAutoFit/>
          </a:bodyPr>
          <a:lstStyle/>
          <a:p>
            <a:r>
              <a:rPr lang="en-US" dirty="0"/>
              <a:t>2.26m</a:t>
            </a:r>
          </a:p>
        </p:txBody>
      </p:sp>
      <p:sp>
        <p:nvSpPr>
          <p:cNvPr id="27" name="TextBox 26">
            <a:extLst>
              <a:ext uri="{FF2B5EF4-FFF2-40B4-BE49-F238E27FC236}">
                <a16:creationId xmlns:a16="http://schemas.microsoft.com/office/drawing/2014/main" id="{825FD57D-872F-0D4D-9DAF-6BEA3C115135}"/>
              </a:ext>
            </a:extLst>
          </p:cNvPr>
          <p:cNvSpPr txBox="1"/>
          <p:nvPr/>
        </p:nvSpPr>
        <p:spPr>
          <a:xfrm>
            <a:off x="4675713" y="4216401"/>
            <a:ext cx="878416" cy="369332"/>
          </a:xfrm>
          <a:prstGeom prst="rect">
            <a:avLst/>
          </a:prstGeom>
          <a:noFill/>
        </p:spPr>
        <p:txBody>
          <a:bodyPr wrap="square" rtlCol="0">
            <a:spAutoFit/>
          </a:bodyPr>
          <a:lstStyle/>
          <a:p>
            <a:r>
              <a:rPr lang="en-US" dirty="0"/>
              <a:t>1.90m</a:t>
            </a:r>
          </a:p>
        </p:txBody>
      </p:sp>
      <p:sp>
        <p:nvSpPr>
          <p:cNvPr id="3" name="Slide Number Placeholder 2">
            <a:extLst>
              <a:ext uri="{FF2B5EF4-FFF2-40B4-BE49-F238E27FC236}">
                <a16:creationId xmlns:a16="http://schemas.microsoft.com/office/drawing/2014/main" id="{C4735DFC-7A15-0D46-9FC9-B2B5636CD4B2}"/>
              </a:ext>
            </a:extLst>
          </p:cNvPr>
          <p:cNvSpPr>
            <a:spLocks noGrp="1"/>
          </p:cNvSpPr>
          <p:nvPr>
            <p:ph type="sldNum" sz="quarter" idx="12"/>
          </p:nvPr>
        </p:nvSpPr>
        <p:spPr/>
        <p:txBody>
          <a:bodyPr/>
          <a:lstStyle/>
          <a:p>
            <a:fld id="{419A3543-2AD2-8842-ABE5-219686FDD7E3}" type="slidenum">
              <a:rPr lang="en-US" smtClean="0"/>
              <a:t>30</a:t>
            </a:fld>
            <a:endParaRPr lang="en-US"/>
          </a:p>
        </p:txBody>
      </p:sp>
    </p:spTree>
    <p:extLst>
      <p:ext uri="{BB962C8B-B14F-4D97-AF65-F5344CB8AC3E}">
        <p14:creationId xmlns:p14="http://schemas.microsoft.com/office/powerpoint/2010/main" val="1388844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F6F9-FF1F-824A-9546-9BBCEDE0E47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中国</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9E257E-BBDA-1D45-A287-99763FD69C26}"/>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BB0F9000-F797-1A4C-B922-B18C1C3D67CA}"/>
              </a:ext>
            </a:extLst>
          </p:cNvPr>
          <p:cNvPicPr>
            <a:picLocks noChangeAspect="1"/>
          </p:cNvPicPr>
          <p:nvPr/>
        </p:nvPicPr>
        <p:blipFill>
          <a:blip r:embed="rId2"/>
          <a:stretch>
            <a:fillRect/>
          </a:stretch>
        </p:blipFill>
        <p:spPr>
          <a:xfrm>
            <a:off x="855426" y="1867429"/>
            <a:ext cx="3221611" cy="4351338"/>
          </a:xfrm>
          <a:prstGeom prst="rect">
            <a:avLst/>
          </a:prstGeom>
        </p:spPr>
      </p:pic>
      <p:sp>
        <p:nvSpPr>
          <p:cNvPr id="5" name="TextBox 4">
            <a:extLst>
              <a:ext uri="{FF2B5EF4-FFF2-40B4-BE49-F238E27FC236}">
                <a16:creationId xmlns:a16="http://schemas.microsoft.com/office/drawing/2014/main" id="{AF3655FC-CF67-6B4D-BC3A-9CF1DF62663A}"/>
              </a:ext>
            </a:extLst>
          </p:cNvPr>
          <p:cNvSpPr txBox="1"/>
          <p:nvPr/>
        </p:nvSpPr>
        <p:spPr>
          <a:xfrm>
            <a:off x="5740399" y="2573867"/>
            <a:ext cx="3623733"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成年男性</a:t>
            </a:r>
            <a:r>
              <a:rPr lang="en-US" altLang="zh-CN" sz="2400" dirty="0">
                <a:latin typeface="Kaiti SC" panose="02010600040101010101" pitchFamily="2" charset="-122"/>
                <a:ea typeface="Kaiti SC" panose="02010600040101010101" pitchFamily="2" charset="-122"/>
              </a:rPr>
              <a:t>1.68m+/-7cm</a:t>
            </a:r>
          </a:p>
          <a:p>
            <a:r>
              <a:rPr lang="zh-CN" altLang="en-US" sz="2400" dirty="0">
                <a:latin typeface="Kaiti SC" panose="02010600040101010101" pitchFamily="2" charset="-122"/>
                <a:ea typeface="Kaiti SC" panose="02010600040101010101" pitchFamily="2" charset="-122"/>
              </a:rPr>
              <a:t>成年女性</a:t>
            </a:r>
            <a:r>
              <a:rPr lang="en-US" altLang="zh-CN" sz="2400" dirty="0">
                <a:latin typeface="Kaiti SC" panose="02010600040101010101" pitchFamily="2" charset="-122"/>
                <a:ea typeface="Kaiti SC" panose="02010600040101010101" pitchFamily="2" charset="-122"/>
              </a:rPr>
              <a:t>1.57m+/-7cm</a:t>
            </a:r>
            <a:endParaRPr lang="en-US" sz="2400"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B97155CB-9605-4D43-A6C1-06DE966106AE}"/>
              </a:ext>
            </a:extLst>
          </p:cNvPr>
          <p:cNvSpPr>
            <a:spLocks noGrp="1"/>
          </p:cNvSpPr>
          <p:nvPr>
            <p:ph type="sldNum" sz="quarter" idx="12"/>
          </p:nvPr>
        </p:nvSpPr>
        <p:spPr/>
        <p:txBody>
          <a:bodyPr/>
          <a:lstStyle/>
          <a:p>
            <a:fld id="{419A3543-2AD2-8842-ABE5-219686FDD7E3}" type="slidenum">
              <a:rPr lang="en-US" smtClean="0"/>
              <a:t>31</a:t>
            </a:fld>
            <a:endParaRPr lang="en-US"/>
          </a:p>
        </p:txBody>
      </p:sp>
    </p:spTree>
    <p:extLst>
      <p:ext uri="{BB962C8B-B14F-4D97-AF65-F5344CB8AC3E}">
        <p14:creationId xmlns:p14="http://schemas.microsoft.com/office/powerpoint/2010/main" val="1512248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0D4F-EC66-BE46-8946-4FD437535A6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荷兰</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FC7BD2E3-825E-1845-A85F-0645AEFF9892}"/>
              </a:ext>
            </a:extLst>
          </p:cNvPr>
          <p:cNvPicPr>
            <a:picLocks noGrp="1" noChangeAspect="1"/>
          </p:cNvPicPr>
          <p:nvPr>
            <p:ph idx="1"/>
          </p:nvPr>
        </p:nvPicPr>
        <p:blipFill>
          <a:blip r:embed="rId2"/>
          <a:stretch>
            <a:fillRect/>
          </a:stretch>
        </p:blipFill>
        <p:spPr>
          <a:xfrm>
            <a:off x="1033465" y="1520828"/>
            <a:ext cx="8702676" cy="4351338"/>
          </a:xfrm>
        </p:spPr>
      </p:pic>
      <p:sp>
        <p:nvSpPr>
          <p:cNvPr id="6" name="TextBox 5">
            <a:extLst>
              <a:ext uri="{FF2B5EF4-FFF2-40B4-BE49-F238E27FC236}">
                <a16:creationId xmlns:a16="http://schemas.microsoft.com/office/drawing/2014/main" id="{2FFA5F94-AF6B-E246-840C-440B12D8B736}"/>
              </a:ext>
            </a:extLst>
          </p:cNvPr>
          <p:cNvSpPr txBox="1"/>
          <p:nvPr/>
        </p:nvSpPr>
        <p:spPr>
          <a:xfrm>
            <a:off x="9872134" y="2774421"/>
            <a:ext cx="1278467"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男性</a:t>
            </a:r>
            <a:r>
              <a:rPr lang="en-US" altLang="zh-CN" dirty="0">
                <a:latin typeface="Kaiti SC" panose="02010600040101010101" pitchFamily="2" charset="-122"/>
                <a:ea typeface="Kaiti SC" panose="02010600040101010101" pitchFamily="2" charset="-122"/>
              </a:rPr>
              <a:t>1.84</a:t>
            </a:r>
          </a:p>
          <a:p>
            <a:r>
              <a:rPr lang="zh-CN" altLang="en-US" dirty="0">
                <a:latin typeface="Kaiti SC" panose="02010600040101010101" pitchFamily="2" charset="-122"/>
                <a:ea typeface="Kaiti SC" panose="02010600040101010101" pitchFamily="2" charset="-122"/>
              </a:rPr>
              <a:t>女性</a:t>
            </a:r>
            <a:r>
              <a:rPr lang="en-US" altLang="zh-CN" dirty="0">
                <a:latin typeface="Kaiti SC" panose="02010600040101010101" pitchFamily="2" charset="-122"/>
                <a:ea typeface="Kaiti SC" panose="02010600040101010101" pitchFamily="2" charset="-122"/>
              </a:rPr>
              <a:t>1.69</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BCC5E09B-F5A5-7C44-86A8-9EBD4316A77C}"/>
              </a:ext>
            </a:extLst>
          </p:cNvPr>
          <p:cNvSpPr>
            <a:spLocks noGrp="1"/>
          </p:cNvSpPr>
          <p:nvPr>
            <p:ph type="sldNum" sz="quarter" idx="12"/>
          </p:nvPr>
        </p:nvSpPr>
        <p:spPr/>
        <p:txBody>
          <a:bodyPr/>
          <a:lstStyle/>
          <a:p>
            <a:fld id="{419A3543-2AD2-8842-ABE5-219686FDD7E3}" type="slidenum">
              <a:rPr lang="en-US" smtClean="0"/>
              <a:t>32</a:t>
            </a:fld>
            <a:endParaRPr lang="en-US"/>
          </a:p>
        </p:txBody>
      </p:sp>
    </p:spTree>
    <p:extLst>
      <p:ext uri="{BB962C8B-B14F-4D97-AF65-F5344CB8AC3E}">
        <p14:creationId xmlns:p14="http://schemas.microsoft.com/office/powerpoint/2010/main" val="114560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967-7668-8C4F-A79F-B5BB1A62A96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a:t>
            </a:r>
            <a:endParaRPr lang="en-US" dirty="0"/>
          </a:p>
        </p:txBody>
      </p:sp>
      <p:pic>
        <p:nvPicPr>
          <p:cNvPr id="5" name="Picture 4">
            <a:extLst>
              <a:ext uri="{FF2B5EF4-FFF2-40B4-BE49-F238E27FC236}">
                <a16:creationId xmlns:a16="http://schemas.microsoft.com/office/drawing/2014/main" id="{E33E38D7-41B1-3440-9FAE-5DABF1344068}"/>
              </a:ext>
            </a:extLst>
          </p:cNvPr>
          <p:cNvPicPr>
            <a:picLocks noChangeAspect="1"/>
          </p:cNvPicPr>
          <p:nvPr/>
        </p:nvPicPr>
        <p:blipFill>
          <a:blip r:embed="rId2"/>
          <a:stretch>
            <a:fillRect/>
          </a:stretch>
        </p:blipFill>
        <p:spPr>
          <a:xfrm>
            <a:off x="1067116" y="1423097"/>
            <a:ext cx="6949541" cy="4401376"/>
          </a:xfrm>
          <a:prstGeom prst="rect">
            <a:avLst/>
          </a:prstGeom>
        </p:spPr>
      </p:pic>
      <p:sp>
        <p:nvSpPr>
          <p:cNvPr id="3" name="TextBox 2">
            <a:extLst>
              <a:ext uri="{FF2B5EF4-FFF2-40B4-BE49-F238E27FC236}">
                <a16:creationId xmlns:a16="http://schemas.microsoft.com/office/drawing/2014/main" id="{DF45C4DF-ED5A-CA41-859E-439C1FE11A69}"/>
              </a:ext>
            </a:extLst>
          </p:cNvPr>
          <p:cNvSpPr txBox="1"/>
          <p:nvPr/>
        </p:nvSpPr>
        <p:spPr>
          <a:xfrm>
            <a:off x="8760765" y="1778696"/>
            <a:ext cx="3013701" cy="1200329"/>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本例来自</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《Thinking,</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Fast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and</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Slow》</a:t>
            </a:r>
            <a:r>
              <a:rPr lang="zh-CN" altLang="en-US" dirty="0">
                <a:latin typeface="Kaiti SC" panose="02010600040101010101" pitchFamily="2" charset="-122"/>
                <a:ea typeface="Kaiti SC" panose="02010600040101010101" pitchFamily="2" charset="-122"/>
              </a:rPr>
              <a:t>第十章 </a:t>
            </a:r>
            <a:r>
              <a:rPr lang="en-US" altLang="zh-CN" i="1" dirty="0">
                <a:latin typeface="Kaiti SC" panose="02010600040101010101" pitchFamily="2" charset="-122"/>
                <a:ea typeface="Kaiti SC" panose="02010600040101010101" pitchFamily="2" charset="-122"/>
              </a:rPr>
              <a:t>The</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law</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of</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small</a:t>
            </a:r>
            <a:r>
              <a:rPr lang="zh-CN" altLang="en-US" i="1" dirty="0">
                <a:latin typeface="Kaiti SC" panose="02010600040101010101" pitchFamily="2" charset="-122"/>
                <a:ea typeface="Kaiti SC" panose="02010600040101010101" pitchFamily="2" charset="-122"/>
              </a:rPr>
              <a:t> </a:t>
            </a:r>
            <a:r>
              <a:rPr lang="en-US" altLang="zh-CN" i="1" dirty="0">
                <a:latin typeface="Kaiti SC" panose="02010600040101010101" pitchFamily="2" charset="-122"/>
                <a:ea typeface="Kaiti SC" panose="02010600040101010101" pitchFamily="2" charset="-122"/>
              </a:rPr>
              <a:t>number</a:t>
            </a:r>
            <a:endParaRPr lang="en-US" i="1"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ACDF1D-776F-BF4B-8A1F-DD7FD5E8B92D}"/>
              </a:ext>
            </a:extLst>
          </p:cNvPr>
          <p:cNvSpPr>
            <a:spLocks noGrp="1"/>
          </p:cNvSpPr>
          <p:nvPr>
            <p:ph type="sldNum" sz="quarter" idx="12"/>
          </p:nvPr>
        </p:nvSpPr>
        <p:spPr/>
        <p:txBody>
          <a:bodyPr/>
          <a:lstStyle/>
          <a:p>
            <a:fld id="{419A3543-2AD2-8842-ABE5-219686FDD7E3}" type="slidenum">
              <a:rPr lang="en-US" smtClean="0"/>
              <a:t>33</a:t>
            </a:fld>
            <a:endParaRPr lang="en-US"/>
          </a:p>
        </p:txBody>
      </p:sp>
    </p:spTree>
    <p:extLst>
      <p:ext uri="{BB962C8B-B14F-4D97-AF65-F5344CB8AC3E}">
        <p14:creationId xmlns:p14="http://schemas.microsoft.com/office/powerpoint/2010/main" val="183557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C0C0C0"/>
                </a:highlight>
                <a:latin typeface="Kaiti SC" panose="02010600040101010101" pitchFamily="2" charset="-122"/>
                <a:ea typeface="Kaiti SC" panose="02010600040101010101" pitchFamily="2" charset="-122"/>
              </a:rPr>
              <a:t>最低</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偏远的确水源干净且</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少有空气污染、水源污染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食物无添加剂</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此等人间仙境，岂有肾癌容身之理！</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71F8C7CF-D82A-7A45-9DD0-B3C56D60487F}"/>
              </a:ext>
            </a:extLst>
          </p:cNvPr>
          <p:cNvSpPr>
            <a:spLocks noGrp="1"/>
          </p:cNvSpPr>
          <p:nvPr>
            <p:ph type="sldNum" sz="quarter" idx="12"/>
          </p:nvPr>
        </p:nvSpPr>
        <p:spPr/>
        <p:txBody>
          <a:bodyPr/>
          <a:lstStyle/>
          <a:p>
            <a:fld id="{419A3543-2AD2-8842-ABE5-219686FDD7E3}" type="slidenum">
              <a:rPr lang="en-US" smtClean="0"/>
              <a:t>34</a:t>
            </a:fld>
            <a:endParaRPr lang="en-US"/>
          </a:p>
        </p:txBody>
      </p:sp>
    </p:spTree>
    <p:extLst>
      <p:ext uri="{BB962C8B-B14F-4D97-AF65-F5344CB8AC3E}">
        <p14:creationId xmlns:p14="http://schemas.microsoft.com/office/powerpoint/2010/main" val="2550424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面</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lstStyle/>
          <a:p>
            <a:r>
              <a:rPr lang="zh-CN" altLang="en-US" dirty="0">
                <a:latin typeface="Kaiti SC" panose="02010600040101010101" pitchFamily="2" charset="-122"/>
                <a:ea typeface="Kaiti SC" panose="02010600040101010101" pitchFamily="2" charset="-122"/>
              </a:rPr>
              <a:t>美国通过调查</a:t>
            </a:r>
            <a:r>
              <a:rPr lang="en-US" altLang="zh-CN" dirty="0">
                <a:latin typeface="Kaiti SC" panose="02010600040101010101" pitchFamily="2" charset="-122"/>
                <a:ea typeface="Kaiti SC" panose="02010600040101010101" pitchFamily="2" charset="-122"/>
              </a:rPr>
              <a:t>3141</a:t>
            </a:r>
            <a:r>
              <a:rPr lang="zh-CN" altLang="en-US" dirty="0">
                <a:latin typeface="Kaiti SC" panose="02010600040101010101" pitchFamily="2" charset="-122"/>
                <a:ea typeface="Kaiti SC" panose="02010600040101010101" pitchFamily="2" charset="-122"/>
              </a:rPr>
              <a:t>个郡，发现</a:t>
            </a:r>
            <a:r>
              <a:rPr lang="zh-CN" altLang="en-US" dirty="0">
                <a:highlight>
                  <a:srgbClr val="00FF00"/>
                </a:highlight>
                <a:latin typeface="Kaiti SC" panose="02010600040101010101" pitchFamily="2" charset="-122"/>
                <a:ea typeface="Kaiti SC" panose="02010600040101010101" pitchFamily="2" charset="-122"/>
              </a:rPr>
              <a:t>肾癌发生率</a:t>
            </a:r>
            <a:r>
              <a:rPr lang="zh-CN" altLang="en-US" dirty="0">
                <a:highlight>
                  <a:srgbClr val="FF00FF"/>
                </a:highlight>
                <a:latin typeface="Kaiti SC" panose="02010600040101010101" pitchFamily="2" charset="-122"/>
                <a:ea typeface="Kaiti SC" panose="02010600040101010101" pitchFamily="2" charset="-122"/>
              </a:rPr>
              <a:t>最高</a:t>
            </a:r>
            <a:r>
              <a:rPr lang="zh-CN" altLang="en-US" dirty="0">
                <a:latin typeface="Kaiti SC" panose="02010600040101010101" pitchFamily="2" charset="-122"/>
                <a:ea typeface="Kaiti SC" panose="02010600040101010101" pitchFamily="2" charset="-122"/>
              </a:rPr>
              <a:t>的地区有如下特征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014081EE-D133-EA42-B3EF-E89BA4815F4E}"/>
              </a:ext>
            </a:extLst>
          </p:cNvPr>
          <p:cNvSpPr txBox="1">
            <a:spLocks/>
          </p:cNvSpPr>
          <p:nvPr/>
        </p:nvSpPr>
        <p:spPr>
          <a:xfrm>
            <a:off x="838201" y="4314825"/>
            <a:ext cx="10515600" cy="2178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00FFFF"/>
                </a:highlight>
                <a:latin typeface="Kaiti SC" panose="02010600040101010101" pitchFamily="2" charset="-122"/>
                <a:ea typeface="Kaiti SC" panose="02010600040101010101" pitchFamily="2" charset="-122"/>
              </a:rPr>
              <a:t>流行病学家</a:t>
            </a:r>
            <a:r>
              <a:rPr lang="en-US" altLang="zh-CN" dirty="0">
                <a:highlight>
                  <a:srgbClr val="00FFFF"/>
                </a:highlight>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得出如下结论：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偏远地区，经济差，缺医少药！</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高脂肪饮食！</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饮酒吸烟过度！</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焉有不患肾癌之理！</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88F69123-160F-4D4D-B090-35BCB41AE6DF}"/>
              </a:ext>
            </a:extLst>
          </p:cNvPr>
          <p:cNvSpPr>
            <a:spLocks noGrp="1"/>
          </p:cNvSpPr>
          <p:nvPr>
            <p:ph type="sldNum" sz="quarter" idx="12"/>
          </p:nvPr>
        </p:nvSpPr>
        <p:spPr/>
        <p:txBody>
          <a:bodyPr/>
          <a:lstStyle/>
          <a:p>
            <a:fld id="{419A3543-2AD2-8842-ABE5-219686FDD7E3}" type="slidenum">
              <a:rPr lang="en-US" smtClean="0"/>
              <a:t>35</a:t>
            </a:fld>
            <a:endParaRPr lang="en-US"/>
          </a:p>
        </p:txBody>
      </p:sp>
    </p:spTree>
    <p:extLst>
      <p:ext uri="{BB962C8B-B14F-4D97-AF65-F5344CB8AC3E}">
        <p14:creationId xmlns:p14="http://schemas.microsoft.com/office/powerpoint/2010/main" val="1587607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EA82-5B12-1947-AE56-AB286B9DA3B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肾癌调查：小样本导致的极端观察</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B63BA1E-0D3D-B643-9F92-0139CBFA336C}"/>
              </a:ext>
            </a:extLst>
          </p:cNvPr>
          <p:cNvSpPr>
            <a:spLocks noGrp="1"/>
          </p:cNvSpPr>
          <p:nvPr>
            <p:ph idx="1"/>
          </p:nvPr>
        </p:nvSpPr>
        <p:spPr>
          <a:xfrm>
            <a:off x="838200" y="1825625"/>
            <a:ext cx="10515600" cy="1916642"/>
          </a:xfrm>
        </p:spPr>
        <p:txBody>
          <a:bodyPr>
            <a:normAutofit/>
          </a:bodyPr>
          <a:lstStyle/>
          <a:p>
            <a:r>
              <a:rPr lang="zh-CN" altLang="en-US" dirty="0">
                <a:latin typeface="Kaiti SC" panose="02010600040101010101" pitchFamily="2" charset="-122"/>
                <a:ea typeface="Kaiti SC" panose="02010600040101010101" pitchFamily="2" charset="-122"/>
              </a:rPr>
              <a:t>共同特征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地处偏远，</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人口稀少，</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传统上是共和党选区</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A7B8B615-0F14-4C43-95B9-25129F85C645}"/>
              </a:ext>
            </a:extLst>
          </p:cNvPr>
          <p:cNvSpPr>
            <a:spLocks noGrp="1"/>
          </p:cNvSpPr>
          <p:nvPr>
            <p:ph type="sldNum" sz="quarter" idx="12"/>
          </p:nvPr>
        </p:nvSpPr>
        <p:spPr/>
        <p:txBody>
          <a:bodyPr/>
          <a:lstStyle/>
          <a:p>
            <a:fld id="{419A3543-2AD2-8842-ABE5-219686FDD7E3}" type="slidenum">
              <a:rPr lang="en-US" smtClean="0"/>
              <a:t>36</a:t>
            </a:fld>
            <a:endParaRPr lang="en-US"/>
          </a:p>
        </p:txBody>
      </p:sp>
    </p:spTree>
    <p:extLst>
      <p:ext uri="{BB962C8B-B14F-4D97-AF65-F5344CB8AC3E}">
        <p14:creationId xmlns:p14="http://schemas.microsoft.com/office/powerpoint/2010/main" val="582167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5391-5318-6B40-BB1E-C0D50111E1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在</a:t>
            </a:r>
            <a:r>
              <a:rPr lang="zh-CN" altLang="en-US" dirty="0">
                <a:latin typeface="Kaiti SC" panose="02010600040101010101" pitchFamily="2" charset="-122"/>
                <a:ea typeface="Kaiti SC" panose="02010600040101010101" pitchFamily="2" charset="-122"/>
              </a:rPr>
              <a:t>似是而非中寻找答案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F017C3A-B78D-C649-9F6C-ED7D5AD21C2F}"/>
              </a:ext>
            </a:extLst>
          </p:cNvPr>
          <p:cNvSpPr>
            <a:spLocks noGrp="1"/>
          </p:cNvSpPr>
          <p:nvPr>
            <p:ph idx="1"/>
          </p:nvPr>
        </p:nvSpPr>
        <p:spPr>
          <a:xfrm>
            <a:off x="838200" y="1825625"/>
            <a:ext cx="10515600" cy="3560567"/>
          </a:xfrm>
        </p:spPr>
        <p:txBody>
          <a:bodyPr>
            <a:normAutofit/>
          </a:bodyPr>
          <a:lstStyle/>
          <a:p>
            <a:r>
              <a:rPr lang="zh-CN" altLang="en-US" sz="2400" dirty="0">
                <a:latin typeface="Kaiti SC" panose="02010600040101010101" pitchFamily="2" charset="-122"/>
                <a:ea typeface="Kaiti SC" panose="02010600040101010101" pitchFamily="2" charset="-122"/>
              </a:rPr>
              <a:t>数据聚合：</a:t>
            </a:r>
            <a:br>
              <a:rPr lang="en-US" altLang="zh-CN" sz="2400" dirty="0">
                <a:latin typeface="Kaiti SC" panose="02010600040101010101" pitchFamily="2" charset="-122"/>
                <a:ea typeface="Kaiti SC" panose="02010600040101010101" pitchFamily="2" charset="-122"/>
              </a:rPr>
            </a:br>
            <a:r>
              <a:rPr lang="zh-CN" altLang="en-AU" sz="2400" dirty="0">
                <a:solidFill>
                  <a:srgbClr val="FF0000"/>
                </a:solidFill>
                <a:latin typeface="Kaiti SC" panose="02010600040101010101" pitchFamily="2" charset="-122"/>
                <a:ea typeface="Kaiti SC" panose="02010600040101010101" pitchFamily="2" charset="-122"/>
              </a:rPr>
              <a:t>需要</a:t>
            </a:r>
            <a:r>
              <a:rPr lang="zh-CN" altLang="en-US" sz="2400" dirty="0">
                <a:solidFill>
                  <a:srgbClr val="FF0000"/>
                </a:solidFill>
                <a:latin typeface="Kaiti SC" panose="02010600040101010101" pitchFamily="2" charset="-122"/>
                <a:ea typeface="Kaiti SC" panose="02010600040101010101" pitchFamily="2" charset="-122"/>
              </a:rPr>
              <a:t>很多数据点，</a:t>
            </a:r>
            <a:r>
              <a:rPr lang="zh-CN" altLang="en-US" sz="2400" dirty="0">
                <a:solidFill>
                  <a:schemeClr val="accent5"/>
                </a:solidFill>
                <a:latin typeface="Kaiti SC" panose="02010600040101010101" pitchFamily="2" charset="-122"/>
                <a:ea typeface="Kaiti SC" panose="02010600040101010101" pitchFamily="2" charset="-122"/>
              </a:rPr>
              <a:t>样本量的效果会收敛到某一点，</a:t>
            </a:r>
            <a:r>
              <a:rPr lang="zh-CN" altLang="en-AU" sz="2400" dirty="0">
                <a:solidFill>
                  <a:schemeClr val="accent5"/>
                </a:solidFill>
                <a:latin typeface="Kaiti SC" panose="02010600040101010101" pitchFamily="2" charset="-122"/>
                <a:ea typeface="Kaiti SC" panose="02010600040101010101" pitchFamily="2" charset="-122"/>
              </a:rPr>
              <a:t>与</a:t>
            </a:r>
            <a:r>
              <a:rPr lang="zh-CN" altLang="en-US" sz="2400" dirty="0">
                <a:solidFill>
                  <a:schemeClr val="accent5"/>
                </a:solidFill>
                <a:latin typeface="Kaiti SC" panose="02010600040101010101" pitchFamily="2" charset="-122"/>
                <a:ea typeface="Kaiti SC" panose="02010600040101010101" pitchFamily="2" charset="-122"/>
              </a:rPr>
              <a:t>样本量的根号成正比。</a:t>
            </a:r>
            <a:endParaRPr lang="en-US" altLang="zh-CN" sz="2400" dirty="0">
              <a:solidFill>
                <a:schemeClr val="accent5"/>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参数估计：</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6"/>
                </a:solidFill>
                <a:latin typeface="Kaiti SC" panose="02010600040101010101" pitchFamily="2" charset="-122"/>
                <a:ea typeface="Kaiti SC" panose="02010600040101010101" pitchFamily="2" charset="-122"/>
              </a:rPr>
              <a:t>样本的特征，外部参照，内部参照。</a:t>
            </a:r>
            <a:br>
              <a:rPr lang="en-US" altLang="zh-CN" sz="2400" dirty="0">
                <a:solidFill>
                  <a:schemeClr val="accent6"/>
                </a:solidFill>
                <a:latin typeface="Kaiti SC" panose="02010600040101010101" pitchFamily="2" charset="-122"/>
                <a:ea typeface="Kaiti SC" panose="02010600040101010101" pitchFamily="2" charset="-122"/>
              </a:rPr>
            </a:br>
            <a:r>
              <a:rPr lang="zh-CN" altLang="en-US" sz="2400" u="sng" dirty="0">
                <a:solidFill>
                  <a:schemeClr val="accent6"/>
                </a:solidFill>
                <a:latin typeface="Kaiti SC" panose="02010600040101010101" pitchFamily="2" charset="-122"/>
                <a:ea typeface="Kaiti SC" panose="02010600040101010101" pitchFamily="2" charset="-122"/>
              </a:rPr>
              <a:t>均值，方差</a:t>
            </a:r>
            <a:endParaRPr lang="en-US" altLang="zh-CN" sz="2400" u="sng" dirty="0">
              <a:solidFill>
                <a:schemeClr val="accent6"/>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假设检验：</a:t>
            </a:r>
            <a:br>
              <a:rPr lang="en-US" altLang="zh-CN" sz="2400" dirty="0">
                <a:latin typeface="Kaiti SC" panose="02010600040101010101" pitchFamily="2" charset="-122"/>
                <a:ea typeface="Kaiti SC" panose="02010600040101010101" pitchFamily="2" charset="-122"/>
              </a:rPr>
            </a:br>
            <a:r>
              <a:rPr lang="zh-CN" altLang="en-US" sz="2400" dirty="0">
                <a:solidFill>
                  <a:schemeClr val="accent2"/>
                </a:solidFill>
                <a:latin typeface="Kaiti SC" panose="02010600040101010101" pitchFamily="2" charset="-122"/>
                <a:ea typeface="Kaiti SC" panose="02010600040101010101" pitchFamily="2" charset="-122"/>
              </a:rPr>
              <a:t>显著性水平测试</a:t>
            </a:r>
            <a:br>
              <a:rPr lang="en-US" altLang="zh-CN" sz="2400" dirty="0">
                <a:latin typeface="Kaiti SC" panose="02010600040101010101" pitchFamily="2" charset="-122"/>
                <a:ea typeface="Kaiti SC" panose="02010600040101010101" pitchFamily="2" charset="-122"/>
              </a:rPr>
            </a:br>
            <a:r>
              <a:rPr lang="en-US" altLang="zh-CN" sz="2400" i="1" u="sng" dirty="0">
                <a:solidFill>
                  <a:schemeClr val="accent2"/>
                </a:solidFill>
                <a:latin typeface="Kaiti SC" panose="02010600040101010101" pitchFamily="2" charset="-122"/>
                <a:ea typeface="Kaiti SC" panose="02010600040101010101" pitchFamily="2" charset="-122"/>
              </a:rPr>
              <a:t>p</a:t>
            </a:r>
            <a:r>
              <a:rPr lang="zh-CN" altLang="en-US" sz="2400" u="sng" dirty="0">
                <a:solidFill>
                  <a:schemeClr val="accent2"/>
                </a:solidFill>
                <a:latin typeface="Kaiti SC" panose="02010600040101010101" pitchFamily="2" charset="-122"/>
                <a:ea typeface="Kaiti SC" panose="02010600040101010101" pitchFamily="2" charset="-122"/>
              </a:rPr>
              <a:t>值</a:t>
            </a:r>
            <a:endParaRPr lang="en-US" altLang="zh-CN" sz="2400" u="sng" dirty="0">
              <a:solidFill>
                <a:schemeClr val="accent2"/>
              </a:solidFill>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实验设计：关于未来的规划</a:t>
            </a:r>
            <a:endParaRPr lang="en-US" altLang="zh-CN"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560DD99-3D79-2B4A-8BEF-6B86A1FC3670}"/>
              </a:ext>
            </a:extLst>
          </p:cNvPr>
          <p:cNvSpPr>
            <a:spLocks noGrp="1"/>
          </p:cNvSpPr>
          <p:nvPr>
            <p:ph type="sldNum" sz="quarter" idx="12"/>
          </p:nvPr>
        </p:nvSpPr>
        <p:spPr/>
        <p:txBody>
          <a:bodyPr/>
          <a:lstStyle/>
          <a:p>
            <a:fld id="{419A3543-2AD2-8842-ABE5-219686FDD7E3}" type="slidenum">
              <a:rPr lang="en-US" smtClean="0"/>
              <a:t>37</a:t>
            </a:fld>
            <a:endParaRPr lang="en-US"/>
          </a:p>
        </p:txBody>
      </p:sp>
    </p:spTree>
    <p:extLst>
      <p:ext uri="{BB962C8B-B14F-4D97-AF65-F5344CB8AC3E}">
        <p14:creationId xmlns:p14="http://schemas.microsoft.com/office/powerpoint/2010/main" val="1087544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A16A-40E9-C741-9930-28EE72F266F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统计分析的基本结构</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4E6BF781-9B64-F147-A349-F991B74F2403}"/>
              </a:ext>
            </a:extLst>
          </p:cNvPr>
          <p:cNvSpPr>
            <a:spLocks noGrp="1"/>
          </p:cNvSpPr>
          <p:nvPr>
            <p:ph type="sldNum" sz="quarter" idx="12"/>
          </p:nvPr>
        </p:nvSpPr>
        <p:spPr/>
        <p:txBody>
          <a:bodyPr/>
          <a:lstStyle/>
          <a:p>
            <a:fld id="{419A3543-2AD2-8842-ABE5-219686FDD7E3}" type="slidenum">
              <a:rPr lang="en-US" smtClean="0"/>
              <a:t>38</a:t>
            </a:fld>
            <a:endParaRPr lang="en-US"/>
          </a:p>
        </p:txBody>
      </p:sp>
      <p:sp>
        <p:nvSpPr>
          <p:cNvPr id="6" name="Rectangle 5">
            <a:extLst>
              <a:ext uri="{FF2B5EF4-FFF2-40B4-BE49-F238E27FC236}">
                <a16:creationId xmlns:a16="http://schemas.microsoft.com/office/drawing/2014/main" id="{B0554A1E-9892-1847-B928-188B590F5A44}"/>
              </a:ext>
            </a:extLst>
          </p:cNvPr>
          <p:cNvSpPr/>
          <p:nvPr/>
        </p:nvSpPr>
        <p:spPr>
          <a:xfrm>
            <a:off x="1453018" y="2229631"/>
            <a:ext cx="3018773" cy="2138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Kaiti SC" panose="02010600040101010101" pitchFamily="2" charset="-122"/>
                <a:ea typeface="Kaiti SC" panose="02010600040101010101" pitchFamily="2" charset="-122"/>
              </a:rPr>
              <a:t>数据</a:t>
            </a:r>
            <a:endParaRPr lang="en-US" sz="28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CA35DF29-B4F2-8C4C-9557-93FDC4A3C445}"/>
              </a:ext>
            </a:extLst>
          </p:cNvPr>
          <p:cNvSpPr txBox="1"/>
          <p:nvPr/>
        </p:nvSpPr>
        <p:spPr>
          <a:xfrm>
            <a:off x="4997884" y="2141624"/>
            <a:ext cx="6425852" cy="2585323"/>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1 </a:t>
            </a:r>
            <a:r>
              <a:rPr lang="zh-CN" altLang="en-US" dirty="0">
                <a:latin typeface="Kaiti SC" panose="02010600040101010101" pitchFamily="2" charset="-122"/>
                <a:ea typeface="Kaiti SC" panose="02010600040101010101" pitchFamily="2" charset="-122"/>
              </a:rPr>
              <a:t>从各个方面检查数据：</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是否完整？是否被篡改？</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何种类型的数据？</a:t>
            </a:r>
            <a:endParaRPr lang="en-AU" altLang="zh-CN" dirty="0">
              <a:latin typeface="Kaiti SC" panose="02010600040101010101" pitchFamily="2" charset="-122"/>
              <a:ea typeface="Kaiti SC" panose="02010600040101010101" pitchFamily="2" charset="-122"/>
            </a:endParaRPr>
          </a:p>
          <a:p>
            <a:r>
              <a:rPr lang="zh-CN" altLang="en-AU" dirty="0">
                <a:solidFill>
                  <a:srgbClr val="FF0000"/>
                </a:solidFill>
                <a:latin typeface="Kaiti SC" panose="02010600040101010101" pitchFamily="2" charset="-122"/>
                <a:ea typeface="Kaiti SC" panose="02010600040101010101" pitchFamily="2" charset="-122"/>
              </a:rPr>
              <a:t>描述</a:t>
            </a:r>
            <a:r>
              <a:rPr lang="zh-CN" altLang="en-US" dirty="0">
                <a:solidFill>
                  <a:srgbClr val="FF0000"/>
                </a:solidFill>
                <a:latin typeface="Kaiti SC" panose="02010600040101010101" pitchFamily="2" charset="-122"/>
                <a:ea typeface="Kaiti SC" panose="02010600040101010101" pitchFamily="2" charset="-122"/>
              </a:rPr>
              <a:t>统计量</a:t>
            </a:r>
            <a:r>
              <a:rPr lang="zh-CN" altLang="en-US" dirty="0">
                <a:latin typeface="Kaiti SC" panose="02010600040101010101" pitchFamily="2" charset="-122"/>
                <a:ea typeface="Kaiti SC" panose="02010600040101010101" pitchFamily="2" charset="-122"/>
              </a:rPr>
              <a:t>，数据的可视化</a:t>
            </a:r>
            <a:endParaRPr lang="en-AU" altLang="zh-CN" dirty="0">
              <a:latin typeface="Kaiti SC" panose="02010600040101010101" pitchFamily="2" charset="-122"/>
              <a:ea typeface="Kaiti SC" panose="02010600040101010101" pitchFamily="2" charset="-122"/>
            </a:endParaRPr>
          </a:p>
          <a:p>
            <a:endParaRPr lang="en-AU"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2</a:t>
            </a:r>
            <a:r>
              <a:rPr lang="zh-CN" altLang="en-US" dirty="0">
                <a:latin typeface="Kaiti SC" panose="02010600040101010101" pitchFamily="2" charset="-122"/>
                <a:ea typeface="Kaiti SC" panose="02010600040101010101" pitchFamily="2" charset="-122"/>
              </a:rPr>
              <a:t> </a:t>
            </a:r>
            <a:r>
              <a:rPr lang="zh-CN" altLang="en-US" dirty="0">
                <a:solidFill>
                  <a:srgbClr val="C00000"/>
                </a:solidFill>
                <a:latin typeface="Kaiti SC" panose="02010600040101010101" pitchFamily="2" charset="-122"/>
                <a:ea typeface="Kaiti SC" panose="02010600040101010101" pitchFamily="2" charset="-122"/>
              </a:rPr>
              <a:t>参数估计</a:t>
            </a:r>
            <a:r>
              <a:rPr lang="zh-CN" altLang="en-US" dirty="0">
                <a:latin typeface="Kaiti SC" panose="02010600040101010101" pitchFamily="2" charset="-122"/>
                <a:ea typeface="Kaiti SC" panose="02010600040101010101" pitchFamily="2" charset="-122"/>
              </a:rPr>
              <a:t>进行</a:t>
            </a:r>
            <a:r>
              <a:rPr lang="zh-CN" altLang="en-US" dirty="0">
                <a:solidFill>
                  <a:srgbClr val="FF0000"/>
                </a:solidFill>
                <a:latin typeface="Kaiti SC" panose="02010600040101010101" pitchFamily="2" charset="-122"/>
                <a:ea typeface="Kaiti SC" panose="02010600040101010101" pitchFamily="2" charset="-122"/>
              </a:rPr>
              <a:t>统计推断</a:t>
            </a:r>
            <a:endParaRPr lang="en-US" altLang="zh-CN" dirty="0">
              <a:solidFill>
                <a:srgbClr val="FF0000"/>
              </a:solidFill>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 设计试验，产生数据，验证假设</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3964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8D37-A7A6-C349-BD4F-EC6CEAFE62EF}"/>
              </a:ext>
            </a:extLst>
          </p:cNvPr>
          <p:cNvSpPr>
            <a:spLocks noGrp="1"/>
          </p:cNvSpPr>
          <p:nvPr>
            <p:ph type="title"/>
          </p:nvPr>
        </p:nvSpPr>
        <p:spPr/>
        <p:txBody>
          <a:bodyPr/>
          <a:lstStyle/>
          <a:p>
            <a:pPr algn="ctr"/>
            <a:r>
              <a:rPr lang="en-US" i="1" dirty="0"/>
              <a:t>e</a:t>
            </a:r>
          </a:p>
        </p:txBody>
      </p:sp>
      <p:sp>
        <p:nvSpPr>
          <p:cNvPr id="4" name="Slide Number Placeholder 3">
            <a:extLst>
              <a:ext uri="{FF2B5EF4-FFF2-40B4-BE49-F238E27FC236}">
                <a16:creationId xmlns:a16="http://schemas.microsoft.com/office/drawing/2014/main" id="{E42E206F-352A-B140-95E5-BA8B2E2EDF3B}"/>
              </a:ext>
            </a:extLst>
          </p:cNvPr>
          <p:cNvSpPr>
            <a:spLocks noGrp="1"/>
          </p:cNvSpPr>
          <p:nvPr>
            <p:ph type="sldNum" sz="quarter" idx="12"/>
          </p:nvPr>
        </p:nvSpPr>
        <p:spPr/>
        <p:txBody>
          <a:bodyPr/>
          <a:lstStyle/>
          <a:p>
            <a:fld id="{419A3543-2AD2-8842-ABE5-219686FDD7E3}" type="slidenum">
              <a:rPr lang="en-US" smtClean="0"/>
              <a:t>39</a:t>
            </a:fld>
            <a:endParaRPr lang="en-US"/>
          </a:p>
        </p:txBody>
      </p:sp>
      <p:graphicFrame>
        <p:nvGraphicFramePr>
          <p:cNvPr id="5" name="Object 4">
            <a:extLst>
              <a:ext uri="{FF2B5EF4-FFF2-40B4-BE49-F238E27FC236}">
                <a16:creationId xmlns:a16="http://schemas.microsoft.com/office/drawing/2014/main" id="{A50461E3-EF2D-6741-9309-DE957F09CEEE}"/>
              </a:ext>
            </a:extLst>
          </p:cNvPr>
          <p:cNvGraphicFramePr>
            <a:graphicFrameLocks noChangeAspect="1"/>
          </p:cNvGraphicFramePr>
          <p:nvPr>
            <p:extLst>
              <p:ext uri="{D42A27DB-BD31-4B8C-83A1-F6EECF244321}">
                <p14:modId xmlns:p14="http://schemas.microsoft.com/office/powerpoint/2010/main" val="2646586929"/>
              </p:ext>
            </p:extLst>
          </p:nvPr>
        </p:nvGraphicFramePr>
        <p:xfrm>
          <a:off x="1498948" y="3020536"/>
          <a:ext cx="9144000" cy="812800"/>
        </p:xfrm>
        <a:graphic>
          <a:graphicData uri="http://schemas.openxmlformats.org/presentationml/2006/ole">
            <mc:AlternateContent xmlns:mc="http://schemas.openxmlformats.org/markup-compatibility/2006">
              <mc:Choice xmlns:v="urn:schemas-microsoft-com:vml" Requires="v">
                <p:oleObj spid="_x0000_s97334" name="Document" r:id="rId3" imgW="9144000" imgH="812800" progId="Word.Document.12">
                  <p:embed/>
                </p:oleObj>
              </mc:Choice>
              <mc:Fallback>
                <p:oleObj name="Document" r:id="rId3" imgW="9144000" imgH="812800" progId="Word.Document.12">
                  <p:embed/>
                  <p:pic>
                    <p:nvPicPr>
                      <p:cNvPr id="9" name="Object 8">
                        <a:extLst>
                          <a:ext uri="{FF2B5EF4-FFF2-40B4-BE49-F238E27FC236}">
                            <a16:creationId xmlns:a16="http://schemas.microsoft.com/office/drawing/2014/main" id="{FB6E8756-48C6-4B42-A9CB-4C97720E2D45}"/>
                          </a:ext>
                        </a:extLst>
                      </p:cNvPr>
                      <p:cNvPicPr/>
                      <p:nvPr/>
                    </p:nvPicPr>
                    <p:blipFill>
                      <a:blip r:embed="rId4"/>
                      <a:stretch>
                        <a:fillRect/>
                      </a:stretch>
                    </p:blipFill>
                    <p:spPr>
                      <a:xfrm>
                        <a:off x="1498948" y="3020536"/>
                        <a:ext cx="9144000" cy="812800"/>
                      </a:xfrm>
                      <a:prstGeom prst="rect">
                        <a:avLst/>
                      </a:prstGeom>
                    </p:spPr>
                  </p:pic>
                </p:oleObj>
              </mc:Fallback>
            </mc:AlternateContent>
          </a:graphicData>
        </a:graphic>
      </p:graphicFrame>
    </p:spTree>
    <p:extLst>
      <p:ext uri="{BB962C8B-B14F-4D97-AF65-F5344CB8AC3E}">
        <p14:creationId xmlns:p14="http://schemas.microsoft.com/office/powerpoint/2010/main" val="396683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C5-7823-9A4F-A084-F7C122F8850C}"/>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药物的博弈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9ABAD5B-430A-8747-A7FD-23D26F8E920B}"/>
              </a:ext>
            </a:extLst>
          </p:cNvPr>
          <p:cNvSpPr>
            <a:spLocks noGrp="1"/>
          </p:cNvSpPr>
          <p:nvPr>
            <p:ph idx="1"/>
          </p:nvPr>
        </p:nvSpPr>
        <p:spPr>
          <a:xfrm>
            <a:off x="838200" y="1825625"/>
            <a:ext cx="6702468" cy="3209838"/>
          </a:xfrm>
        </p:spPr>
        <p:txBody>
          <a:bodyPr>
            <a:normAutofit/>
          </a:bodyPr>
          <a:lstStyle/>
          <a:p>
            <a:r>
              <a:rPr lang="zh-CN" altLang="en-US" sz="2000" dirty="0">
                <a:latin typeface="Kaiti SC" panose="02010600040101010101" pitchFamily="2" charset="-122"/>
                <a:ea typeface="Kaiti SC" panose="02010600040101010101" pitchFamily="2" charset="-122"/>
              </a:rPr>
              <a:t>一个药物的专利期为</a:t>
            </a:r>
            <a:r>
              <a:rPr lang="en-US" altLang="zh-CN" sz="2000" dirty="0">
                <a:latin typeface="Kaiti SC" panose="02010600040101010101" pitchFamily="2" charset="-122"/>
                <a:ea typeface="Kaiti SC" panose="02010600040101010101" pitchFamily="2" charset="-122"/>
              </a:rPr>
              <a:t>20</a:t>
            </a:r>
            <a:r>
              <a:rPr lang="zh-CN" altLang="en-US" sz="2000" dirty="0">
                <a:latin typeface="Kaiti SC" panose="02010600040101010101" pitchFamily="2" charset="-122"/>
                <a:ea typeface="Kaiti SC" panose="02010600040101010101" pitchFamily="2" charset="-122"/>
              </a:rPr>
              <a:t>年</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开发过程</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年以上</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真正获利期大概</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专利过期之后，市场份额被各类仿制药夺走</a:t>
            </a:r>
            <a:endParaRPr lang="en-US" altLang="zh-CN" sz="2000" dirty="0">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随着开发成本上升，应对第三世界的药物开发不利</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针对特殊人群（孕妇、儿童）的药物开发也有困难</a:t>
            </a:r>
            <a:endParaRPr lang="en-US" altLang="zh-CN" sz="2000" dirty="0">
              <a:latin typeface="Kaiti SC" panose="02010600040101010101" pitchFamily="2" charset="-122"/>
              <a:ea typeface="Kaiti SC" panose="02010600040101010101" pitchFamily="2" charset="-122"/>
            </a:endParaRPr>
          </a:p>
          <a:p>
            <a:pPr marL="0" indent="0">
              <a:buNone/>
            </a:pPr>
            <a:endParaRPr lang="en-US" altLang="zh-CN" sz="2400" dirty="0">
              <a:latin typeface="Kaiti SC" panose="02010600040101010101" pitchFamily="2" charset="-122"/>
              <a:ea typeface="Kaiti SC" panose="02010600040101010101" pitchFamily="2" charset="-122"/>
            </a:endParaRPr>
          </a:p>
          <a:p>
            <a:pPr marL="0" indent="0">
              <a:buNone/>
            </a:pPr>
            <a:endParaRPr lang="en-US" altLang="zh-CN" sz="2400" dirty="0">
              <a:latin typeface="Kaiti SC" panose="02010600040101010101" pitchFamily="2" charset="-122"/>
              <a:ea typeface="Kaiti SC" panose="02010600040101010101" pitchFamily="2" charset="-122"/>
            </a:endParaRPr>
          </a:p>
          <a:p>
            <a:endParaRPr lang="en-AU" dirty="0">
              <a:latin typeface="Kaiti SC" panose="02010600040101010101" pitchFamily="2" charset="-122"/>
              <a:ea typeface="Kaiti SC" panose="02010600040101010101" pitchFamily="2" charset="-122"/>
            </a:endParaRPr>
          </a:p>
          <a:p>
            <a:pPr marL="0" indent="0">
              <a:buNone/>
            </a:pP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AD6EBD6-56FF-D446-917D-B60C2C913D91}"/>
              </a:ext>
            </a:extLst>
          </p:cNvPr>
          <p:cNvSpPr>
            <a:spLocks noGrp="1"/>
          </p:cNvSpPr>
          <p:nvPr>
            <p:ph type="sldNum" sz="quarter" idx="12"/>
          </p:nvPr>
        </p:nvSpPr>
        <p:spPr/>
        <p:txBody>
          <a:bodyPr/>
          <a:lstStyle/>
          <a:p>
            <a:fld id="{419A3543-2AD2-8842-ABE5-219686FDD7E3}" type="slidenum">
              <a:rPr lang="en-US" smtClean="0"/>
              <a:t>4</a:t>
            </a:fld>
            <a:endParaRPr lang="en-US"/>
          </a:p>
        </p:txBody>
      </p:sp>
      <p:pic>
        <p:nvPicPr>
          <p:cNvPr id="7" name="Picture 6">
            <a:extLst>
              <a:ext uri="{FF2B5EF4-FFF2-40B4-BE49-F238E27FC236}">
                <a16:creationId xmlns:a16="http://schemas.microsoft.com/office/drawing/2014/main" id="{C66CA1E1-8391-764C-BB96-F17EDA43B6C9}"/>
              </a:ext>
            </a:extLst>
          </p:cNvPr>
          <p:cNvPicPr>
            <a:picLocks noChangeAspect="1"/>
          </p:cNvPicPr>
          <p:nvPr/>
        </p:nvPicPr>
        <p:blipFill>
          <a:blip r:embed="rId2"/>
          <a:stretch>
            <a:fillRect/>
          </a:stretch>
        </p:blipFill>
        <p:spPr>
          <a:xfrm>
            <a:off x="8663051" y="2128620"/>
            <a:ext cx="3175000" cy="2159000"/>
          </a:xfrm>
          <a:prstGeom prst="rect">
            <a:avLst/>
          </a:prstGeom>
        </p:spPr>
      </p:pic>
    </p:spTree>
    <p:extLst>
      <p:ext uri="{BB962C8B-B14F-4D97-AF65-F5344CB8AC3E}">
        <p14:creationId xmlns:p14="http://schemas.microsoft.com/office/powerpoint/2010/main" val="441633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F0A7-140A-AE4E-8CF6-A4785F88A11C}"/>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数据类型：离散</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连续</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DFA3258-C706-6642-8251-5965D5623ECE}"/>
              </a:ext>
            </a:extLst>
          </p:cNvPr>
          <p:cNvSpPr>
            <a:spLocks noGrp="1"/>
          </p:cNvSpPr>
          <p:nvPr>
            <p:ph idx="1"/>
          </p:nvPr>
        </p:nvSpPr>
        <p:spPr>
          <a:xfrm>
            <a:off x="838200" y="1825625"/>
            <a:ext cx="4284945" cy="4351338"/>
          </a:xfrm>
        </p:spPr>
        <p:txBody>
          <a:bodyPr>
            <a:normAutofit/>
          </a:bodyPr>
          <a:lstStyle/>
          <a:p>
            <a:r>
              <a:rPr lang="zh-CN" altLang="en-US" sz="2000" dirty="0">
                <a:highlight>
                  <a:srgbClr val="FF00FF"/>
                </a:highlight>
                <a:latin typeface="Kaiti SC" panose="02010600040101010101" pitchFamily="2" charset="-122"/>
                <a:ea typeface="Kaiti SC" panose="02010600040101010101" pitchFamily="2" charset="-122"/>
              </a:rPr>
              <a:t>身高</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性别</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出生地、民族、宗教信仰</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英语水平</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抛十次硬币，出现正面的数量</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汽车站的等车的人数</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测量误差</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Content Placeholder 2">
            <a:extLst>
              <a:ext uri="{FF2B5EF4-FFF2-40B4-BE49-F238E27FC236}">
                <a16:creationId xmlns:a16="http://schemas.microsoft.com/office/drawing/2014/main" id="{B3B44CF2-04A4-B44A-92D7-B42FE9508C89}"/>
              </a:ext>
            </a:extLst>
          </p:cNvPr>
          <p:cNvSpPr txBox="1">
            <a:spLocks/>
          </p:cNvSpPr>
          <p:nvPr/>
        </p:nvSpPr>
        <p:spPr>
          <a:xfrm>
            <a:off x="6326676" y="1840239"/>
            <a:ext cx="42849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highlight>
                  <a:srgbClr val="FF00FF"/>
                </a:highlight>
                <a:latin typeface="Kaiti SC" panose="02010600040101010101" pitchFamily="2" charset="-122"/>
                <a:ea typeface="Kaiti SC" panose="02010600040101010101" pitchFamily="2" charset="-122"/>
              </a:rPr>
              <a:t>连续，正态分布</a:t>
            </a:r>
            <a:endParaRPr lang="en-US" altLang="zh-CN" sz="2000" dirty="0">
              <a:highlight>
                <a:srgbClr val="FF00FF"/>
              </a:highlight>
              <a:latin typeface="Kaiti SC" panose="02010600040101010101" pitchFamily="2" charset="-122"/>
              <a:ea typeface="Kaiti SC" panose="02010600040101010101" pitchFamily="2" charset="-122"/>
            </a:endParaRPr>
          </a:p>
          <a:p>
            <a:r>
              <a:rPr lang="zh-CN" altLang="en-US" sz="2000" dirty="0">
                <a:highlight>
                  <a:srgbClr val="FFFF00"/>
                </a:highlight>
                <a:latin typeface="Kaiti SC" panose="02010600040101010101" pitchFamily="2" charset="-122"/>
                <a:ea typeface="Kaiti SC" panose="02010600040101010101" pitchFamily="2" charset="-122"/>
              </a:rPr>
              <a:t>离散，伯努利分布</a:t>
            </a:r>
            <a:endParaRPr lang="en-US" altLang="zh-CN" sz="2000" dirty="0">
              <a:highlight>
                <a:srgbClr val="FF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离散，分类无级别</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离散，分类有级别</a:t>
            </a:r>
            <a:endParaRPr lang="en-US" altLang="zh-CN" sz="2000" dirty="0">
              <a:highlight>
                <a:srgbClr val="00FFFF"/>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highlight>
                  <a:srgbClr val="C0C0C0"/>
                </a:highlight>
                <a:latin typeface="Kaiti SC" panose="02010600040101010101" pitchFamily="2" charset="-122"/>
                <a:ea typeface="Kaiti SC" panose="02010600040101010101" pitchFamily="2" charset="-122"/>
              </a:rPr>
              <a:t>二项分布</a:t>
            </a:r>
            <a:endParaRPr lang="en-US" altLang="zh-CN" sz="2000" dirty="0">
              <a:highlight>
                <a:srgbClr val="C0C0C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800080"/>
                </a:highlight>
                <a:latin typeface="Kaiti SC" panose="02010600040101010101" pitchFamily="2" charset="-122"/>
                <a:ea typeface="Kaiti SC" panose="02010600040101010101" pitchFamily="2" charset="-122"/>
              </a:rPr>
              <a:t>泊松分布</a:t>
            </a:r>
            <a:endParaRPr lang="en-US" altLang="zh-CN" sz="2000" dirty="0">
              <a:solidFill>
                <a:schemeClr val="bg1"/>
              </a:solidFill>
              <a:highlight>
                <a:srgbClr val="800080"/>
              </a:highlight>
              <a:latin typeface="Kaiti SC" panose="02010600040101010101" pitchFamily="2" charset="-122"/>
              <a:ea typeface="Kaiti SC" panose="02010600040101010101" pitchFamily="2" charset="-122"/>
            </a:endParaRPr>
          </a:p>
          <a:p>
            <a:r>
              <a:rPr lang="zh-CN" altLang="en-US" sz="2000" dirty="0">
                <a:solidFill>
                  <a:schemeClr val="bg1"/>
                </a:solidFill>
                <a:highlight>
                  <a:srgbClr val="FF0000"/>
                </a:highlight>
                <a:latin typeface="Kaiti SC" panose="02010600040101010101" pitchFamily="2" charset="-122"/>
                <a:ea typeface="Kaiti SC" panose="02010600040101010101" pitchFamily="2" charset="-122"/>
              </a:rPr>
              <a:t>正态分布</a:t>
            </a:r>
            <a:endParaRPr lang="en-US" altLang="zh-CN" sz="2000" dirty="0">
              <a:solidFill>
                <a:schemeClr val="bg1"/>
              </a:solidFill>
              <a:highlight>
                <a:srgbClr val="FF0000"/>
              </a:highlight>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B99EF14D-DAC7-284F-94D8-0F5E089278C2}"/>
              </a:ext>
            </a:extLst>
          </p:cNvPr>
          <p:cNvPicPr>
            <a:picLocks noChangeAspect="1"/>
          </p:cNvPicPr>
          <p:nvPr/>
        </p:nvPicPr>
        <p:blipFill>
          <a:blip r:embed="rId2"/>
          <a:stretch>
            <a:fillRect/>
          </a:stretch>
        </p:blipFill>
        <p:spPr>
          <a:xfrm>
            <a:off x="8881823" y="2506662"/>
            <a:ext cx="3221611" cy="4351338"/>
          </a:xfrm>
          <a:prstGeom prst="rect">
            <a:avLst/>
          </a:prstGeom>
        </p:spPr>
      </p:pic>
      <p:sp>
        <p:nvSpPr>
          <p:cNvPr id="6" name="Slide Number Placeholder 5">
            <a:extLst>
              <a:ext uri="{FF2B5EF4-FFF2-40B4-BE49-F238E27FC236}">
                <a16:creationId xmlns:a16="http://schemas.microsoft.com/office/drawing/2014/main" id="{4AA97A3F-0629-D54A-90ED-DF29B72AEA04}"/>
              </a:ext>
            </a:extLst>
          </p:cNvPr>
          <p:cNvSpPr>
            <a:spLocks noGrp="1"/>
          </p:cNvSpPr>
          <p:nvPr>
            <p:ph type="sldNum" sz="quarter" idx="12"/>
          </p:nvPr>
        </p:nvSpPr>
        <p:spPr/>
        <p:txBody>
          <a:bodyPr/>
          <a:lstStyle/>
          <a:p>
            <a:fld id="{419A3543-2AD2-8842-ABE5-219686FDD7E3}" type="slidenum">
              <a:rPr lang="en-US" smtClean="0"/>
              <a:t>40</a:t>
            </a:fld>
            <a:endParaRPr lang="en-US"/>
          </a:p>
        </p:txBody>
      </p:sp>
    </p:spTree>
    <p:extLst>
      <p:ext uri="{BB962C8B-B14F-4D97-AF65-F5344CB8AC3E}">
        <p14:creationId xmlns:p14="http://schemas.microsoft.com/office/powerpoint/2010/main" val="4198391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8E8D-6A63-B945-9739-442E73EDCF8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人口数据</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95442B7-9D41-A545-A08B-7F463E80310C}"/>
              </a:ext>
            </a:extLst>
          </p:cNvPr>
          <p:cNvPicPr>
            <a:picLocks noChangeAspect="1"/>
          </p:cNvPicPr>
          <p:nvPr/>
        </p:nvPicPr>
        <p:blipFill>
          <a:blip r:embed="rId2"/>
          <a:stretch>
            <a:fillRect/>
          </a:stretch>
        </p:blipFill>
        <p:spPr>
          <a:xfrm>
            <a:off x="838200" y="1690688"/>
            <a:ext cx="4064000" cy="2806700"/>
          </a:xfrm>
          <a:prstGeom prst="rect">
            <a:avLst/>
          </a:prstGeom>
        </p:spPr>
      </p:pic>
      <p:pic>
        <p:nvPicPr>
          <p:cNvPr id="5" name="Picture 4">
            <a:extLst>
              <a:ext uri="{FF2B5EF4-FFF2-40B4-BE49-F238E27FC236}">
                <a16:creationId xmlns:a16="http://schemas.microsoft.com/office/drawing/2014/main" id="{EF73EE4D-CB66-084A-A867-99B5B131864C}"/>
              </a:ext>
            </a:extLst>
          </p:cNvPr>
          <p:cNvPicPr>
            <a:picLocks noChangeAspect="1"/>
          </p:cNvPicPr>
          <p:nvPr/>
        </p:nvPicPr>
        <p:blipFill>
          <a:blip r:embed="rId3"/>
          <a:stretch>
            <a:fillRect/>
          </a:stretch>
        </p:blipFill>
        <p:spPr>
          <a:xfrm>
            <a:off x="4948912" y="440176"/>
            <a:ext cx="6032500" cy="2654300"/>
          </a:xfrm>
          <a:prstGeom prst="rect">
            <a:avLst/>
          </a:prstGeom>
          <a:ln>
            <a:solidFill>
              <a:srgbClr val="FF0000"/>
            </a:solidFill>
          </a:ln>
        </p:spPr>
      </p:pic>
      <p:pic>
        <p:nvPicPr>
          <p:cNvPr id="7" name="Picture 6">
            <a:extLst>
              <a:ext uri="{FF2B5EF4-FFF2-40B4-BE49-F238E27FC236}">
                <a16:creationId xmlns:a16="http://schemas.microsoft.com/office/drawing/2014/main" id="{35D6B2ED-5106-0D41-B234-61DC04838D4A}"/>
              </a:ext>
            </a:extLst>
          </p:cNvPr>
          <p:cNvPicPr>
            <a:picLocks noChangeAspect="1"/>
          </p:cNvPicPr>
          <p:nvPr/>
        </p:nvPicPr>
        <p:blipFill>
          <a:blip r:embed="rId4"/>
          <a:stretch>
            <a:fillRect/>
          </a:stretch>
        </p:blipFill>
        <p:spPr>
          <a:xfrm>
            <a:off x="4965873" y="3233022"/>
            <a:ext cx="6015539" cy="3101762"/>
          </a:xfrm>
          <a:prstGeom prst="rect">
            <a:avLst/>
          </a:prstGeom>
          <a:ln>
            <a:solidFill>
              <a:srgbClr val="FF0000"/>
            </a:solidFill>
          </a:ln>
        </p:spPr>
      </p:pic>
      <p:sp>
        <p:nvSpPr>
          <p:cNvPr id="3" name="Slide Number Placeholder 2">
            <a:extLst>
              <a:ext uri="{FF2B5EF4-FFF2-40B4-BE49-F238E27FC236}">
                <a16:creationId xmlns:a16="http://schemas.microsoft.com/office/drawing/2014/main" id="{0C783F8A-1ADE-564E-874D-C08731588197}"/>
              </a:ext>
            </a:extLst>
          </p:cNvPr>
          <p:cNvSpPr>
            <a:spLocks noGrp="1"/>
          </p:cNvSpPr>
          <p:nvPr>
            <p:ph type="sldNum" sz="quarter" idx="12"/>
          </p:nvPr>
        </p:nvSpPr>
        <p:spPr/>
        <p:txBody>
          <a:bodyPr/>
          <a:lstStyle/>
          <a:p>
            <a:fld id="{419A3543-2AD2-8842-ABE5-219686FDD7E3}" type="slidenum">
              <a:rPr lang="en-US" smtClean="0"/>
              <a:t>41</a:t>
            </a:fld>
            <a:endParaRPr lang="en-US"/>
          </a:p>
        </p:txBody>
      </p:sp>
    </p:spTree>
    <p:extLst>
      <p:ext uri="{BB962C8B-B14F-4D97-AF65-F5344CB8AC3E}">
        <p14:creationId xmlns:p14="http://schemas.microsoft.com/office/powerpoint/2010/main" val="67046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3119-AF14-B34A-B237-441655F84B87}"/>
              </a:ext>
            </a:extLst>
          </p:cNvPr>
          <p:cNvSpPr>
            <a:spLocks noGrp="1"/>
          </p:cNvSpPr>
          <p:nvPr>
            <p:ph type="title"/>
          </p:nvPr>
        </p:nvSpPr>
        <p:spPr>
          <a:xfrm>
            <a:off x="11484" y="26923"/>
            <a:ext cx="10515600" cy="1325563"/>
          </a:xfrm>
        </p:spPr>
        <p:txBody>
          <a:bodyPr/>
          <a:lstStyle/>
          <a:p>
            <a:r>
              <a:rPr lang="zh-CN" altLang="en-US" dirty="0">
                <a:latin typeface="Kaiti SC" panose="02010600040101010101" pitchFamily="2" charset="-122"/>
                <a:ea typeface="Kaiti SC" panose="02010600040101010101" pitchFamily="2" charset="-122"/>
              </a:rPr>
              <a:t>人口年龄结构</a:t>
            </a:r>
            <a:endParaRPr lang="en-US" dirty="0">
              <a:latin typeface="Kaiti SC" panose="02010600040101010101" pitchFamily="2" charset="-122"/>
              <a:ea typeface="Kaiti SC" panose="02010600040101010101" pitchFamily="2" charset="-122"/>
            </a:endParaRPr>
          </a:p>
        </p:txBody>
      </p:sp>
      <p:grpSp>
        <p:nvGrpSpPr>
          <p:cNvPr id="25" name="Group 24">
            <a:extLst>
              <a:ext uri="{FF2B5EF4-FFF2-40B4-BE49-F238E27FC236}">
                <a16:creationId xmlns:a16="http://schemas.microsoft.com/office/drawing/2014/main" id="{143C8C7B-E702-7A44-8A77-48C96FE3A977}"/>
              </a:ext>
            </a:extLst>
          </p:cNvPr>
          <p:cNvGrpSpPr/>
          <p:nvPr/>
        </p:nvGrpSpPr>
        <p:grpSpPr>
          <a:xfrm>
            <a:off x="4407589" y="321735"/>
            <a:ext cx="7282696" cy="1971307"/>
            <a:chOff x="4407589" y="16941"/>
            <a:chExt cx="7282696" cy="1971307"/>
          </a:xfrm>
        </p:grpSpPr>
        <p:pic>
          <p:nvPicPr>
            <p:cNvPr id="8" name="Picture 7">
              <a:extLst>
                <a:ext uri="{FF2B5EF4-FFF2-40B4-BE49-F238E27FC236}">
                  <a16:creationId xmlns:a16="http://schemas.microsoft.com/office/drawing/2014/main" id="{084E3B6C-4100-DD48-A76F-A614E8910CB1}"/>
                </a:ext>
              </a:extLst>
            </p:cNvPr>
            <p:cNvPicPr>
              <a:picLocks noChangeAspect="1"/>
            </p:cNvPicPr>
            <p:nvPr/>
          </p:nvPicPr>
          <p:blipFill>
            <a:blip r:embed="rId2"/>
            <a:stretch>
              <a:fillRect/>
            </a:stretch>
          </p:blipFill>
          <p:spPr>
            <a:xfrm>
              <a:off x="4407589" y="16941"/>
              <a:ext cx="2225675" cy="1936750"/>
            </a:xfrm>
            <a:prstGeom prst="rect">
              <a:avLst/>
            </a:prstGeom>
          </p:spPr>
        </p:pic>
        <p:pic>
          <p:nvPicPr>
            <p:cNvPr id="12" name="Picture 11">
              <a:extLst>
                <a:ext uri="{FF2B5EF4-FFF2-40B4-BE49-F238E27FC236}">
                  <a16:creationId xmlns:a16="http://schemas.microsoft.com/office/drawing/2014/main" id="{5D3ED7E9-EBC3-C04F-8CCA-6DB0D0D343CE}"/>
                </a:ext>
              </a:extLst>
            </p:cNvPr>
            <p:cNvPicPr>
              <a:picLocks noChangeAspect="1"/>
            </p:cNvPicPr>
            <p:nvPr/>
          </p:nvPicPr>
          <p:blipFill>
            <a:blip r:embed="rId3"/>
            <a:stretch>
              <a:fillRect/>
            </a:stretch>
          </p:blipFill>
          <p:spPr>
            <a:xfrm>
              <a:off x="6962442" y="38798"/>
              <a:ext cx="2225675" cy="1949450"/>
            </a:xfrm>
            <a:prstGeom prst="rect">
              <a:avLst/>
            </a:prstGeom>
          </p:spPr>
        </p:pic>
        <p:pic>
          <p:nvPicPr>
            <p:cNvPr id="18" name="Picture 17">
              <a:extLst>
                <a:ext uri="{FF2B5EF4-FFF2-40B4-BE49-F238E27FC236}">
                  <a16:creationId xmlns:a16="http://schemas.microsoft.com/office/drawing/2014/main" id="{AD415D20-5CBB-B448-A19E-1BA0E90F0AEC}"/>
                </a:ext>
              </a:extLst>
            </p:cNvPr>
            <p:cNvPicPr>
              <a:picLocks noChangeAspect="1"/>
            </p:cNvPicPr>
            <p:nvPr/>
          </p:nvPicPr>
          <p:blipFill>
            <a:blip r:embed="rId4"/>
            <a:stretch>
              <a:fillRect/>
            </a:stretch>
          </p:blipFill>
          <p:spPr>
            <a:xfrm>
              <a:off x="9461435" y="41494"/>
              <a:ext cx="2228850" cy="1930400"/>
            </a:xfrm>
            <a:prstGeom prst="rect">
              <a:avLst/>
            </a:prstGeom>
          </p:spPr>
        </p:pic>
      </p:grpSp>
      <p:grpSp>
        <p:nvGrpSpPr>
          <p:cNvPr id="26" name="Group 25">
            <a:extLst>
              <a:ext uri="{FF2B5EF4-FFF2-40B4-BE49-F238E27FC236}">
                <a16:creationId xmlns:a16="http://schemas.microsoft.com/office/drawing/2014/main" id="{3551E1F6-F2AC-704B-8AC4-46EA5BBFD267}"/>
              </a:ext>
            </a:extLst>
          </p:cNvPr>
          <p:cNvGrpSpPr/>
          <p:nvPr/>
        </p:nvGrpSpPr>
        <p:grpSpPr>
          <a:xfrm>
            <a:off x="4420366" y="2256575"/>
            <a:ext cx="7276775" cy="1967838"/>
            <a:chOff x="4420366" y="2256575"/>
            <a:chExt cx="7276775" cy="1967838"/>
          </a:xfrm>
        </p:grpSpPr>
        <p:pic>
          <p:nvPicPr>
            <p:cNvPr id="14" name="Picture 13">
              <a:extLst>
                <a:ext uri="{FF2B5EF4-FFF2-40B4-BE49-F238E27FC236}">
                  <a16:creationId xmlns:a16="http://schemas.microsoft.com/office/drawing/2014/main" id="{43632173-1464-4744-A724-8110EABC16B5}"/>
                </a:ext>
              </a:extLst>
            </p:cNvPr>
            <p:cNvPicPr>
              <a:picLocks noChangeAspect="1"/>
            </p:cNvPicPr>
            <p:nvPr/>
          </p:nvPicPr>
          <p:blipFill>
            <a:blip r:embed="rId5"/>
            <a:stretch>
              <a:fillRect/>
            </a:stretch>
          </p:blipFill>
          <p:spPr>
            <a:xfrm>
              <a:off x="4420366" y="2256575"/>
              <a:ext cx="2225675" cy="1939925"/>
            </a:xfrm>
            <a:prstGeom prst="rect">
              <a:avLst/>
            </a:prstGeom>
          </p:spPr>
        </p:pic>
        <p:pic>
          <p:nvPicPr>
            <p:cNvPr id="20" name="Picture 19">
              <a:extLst>
                <a:ext uri="{FF2B5EF4-FFF2-40B4-BE49-F238E27FC236}">
                  <a16:creationId xmlns:a16="http://schemas.microsoft.com/office/drawing/2014/main" id="{A93AF4DE-D3B8-7342-B833-B09D06BBC7B2}"/>
                </a:ext>
              </a:extLst>
            </p:cNvPr>
            <p:cNvPicPr>
              <a:picLocks noChangeAspect="1"/>
            </p:cNvPicPr>
            <p:nvPr/>
          </p:nvPicPr>
          <p:blipFill>
            <a:blip r:embed="rId6"/>
            <a:stretch>
              <a:fillRect/>
            </a:stretch>
          </p:blipFill>
          <p:spPr>
            <a:xfrm>
              <a:off x="9477816" y="2287663"/>
              <a:ext cx="2219325" cy="1936750"/>
            </a:xfrm>
            <a:prstGeom prst="rect">
              <a:avLst/>
            </a:prstGeom>
          </p:spPr>
        </p:pic>
        <p:pic>
          <p:nvPicPr>
            <p:cNvPr id="22" name="Picture 21">
              <a:extLst>
                <a:ext uri="{FF2B5EF4-FFF2-40B4-BE49-F238E27FC236}">
                  <a16:creationId xmlns:a16="http://schemas.microsoft.com/office/drawing/2014/main" id="{D99147C9-5D5A-B142-8302-39FF300E4088}"/>
                </a:ext>
              </a:extLst>
            </p:cNvPr>
            <p:cNvPicPr>
              <a:picLocks noChangeAspect="1"/>
            </p:cNvPicPr>
            <p:nvPr/>
          </p:nvPicPr>
          <p:blipFill>
            <a:blip r:embed="rId7"/>
            <a:stretch>
              <a:fillRect/>
            </a:stretch>
          </p:blipFill>
          <p:spPr>
            <a:xfrm>
              <a:off x="6987587" y="2267753"/>
              <a:ext cx="2228850" cy="1930400"/>
            </a:xfrm>
            <a:prstGeom prst="rect">
              <a:avLst/>
            </a:prstGeom>
          </p:spPr>
        </p:pic>
      </p:grpSp>
      <p:grpSp>
        <p:nvGrpSpPr>
          <p:cNvPr id="27" name="Group 26">
            <a:extLst>
              <a:ext uri="{FF2B5EF4-FFF2-40B4-BE49-F238E27FC236}">
                <a16:creationId xmlns:a16="http://schemas.microsoft.com/office/drawing/2014/main" id="{AD6C2F64-9E89-8E40-9432-D0AFEB834F54}"/>
              </a:ext>
            </a:extLst>
          </p:cNvPr>
          <p:cNvGrpSpPr/>
          <p:nvPr/>
        </p:nvGrpSpPr>
        <p:grpSpPr>
          <a:xfrm>
            <a:off x="4441905" y="4247620"/>
            <a:ext cx="7281503" cy="1942629"/>
            <a:chOff x="4441905" y="4450816"/>
            <a:chExt cx="7281503" cy="1942629"/>
          </a:xfrm>
        </p:grpSpPr>
        <p:pic>
          <p:nvPicPr>
            <p:cNvPr id="10" name="Picture 9">
              <a:extLst>
                <a:ext uri="{FF2B5EF4-FFF2-40B4-BE49-F238E27FC236}">
                  <a16:creationId xmlns:a16="http://schemas.microsoft.com/office/drawing/2014/main" id="{EFEB1E81-B4FA-4A47-A2B5-0673F832CDD4}"/>
                </a:ext>
              </a:extLst>
            </p:cNvPr>
            <p:cNvPicPr>
              <a:picLocks noChangeAspect="1"/>
            </p:cNvPicPr>
            <p:nvPr/>
          </p:nvPicPr>
          <p:blipFill>
            <a:blip r:embed="rId8"/>
            <a:stretch>
              <a:fillRect/>
            </a:stretch>
          </p:blipFill>
          <p:spPr>
            <a:xfrm>
              <a:off x="9494558" y="4456695"/>
              <a:ext cx="2228850" cy="1936750"/>
            </a:xfrm>
            <a:prstGeom prst="rect">
              <a:avLst/>
            </a:prstGeom>
          </p:spPr>
        </p:pic>
        <p:pic>
          <p:nvPicPr>
            <p:cNvPr id="16" name="Picture 15">
              <a:extLst>
                <a:ext uri="{FF2B5EF4-FFF2-40B4-BE49-F238E27FC236}">
                  <a16:creationId xmlns:a16="http://schemas.microsoft.com/office/drawing/2014/main" id="{C7925C06-66F8-5D48-8FE5-6A8986FDF812}"/>
                </a:ext>
              </a:extLst>
            </p:cNvPr>
            <p:cNvPicPr>
              <a:picLocks noChangeAspect="1"/>
            </p:cNvPicPr>
            <p:nvPr/>
          </p:nvPicPr>
          <p:blipFill>
            <a:blip r:embed="rId9"/>
            <a:stretch>
              <a:fillRect/>
            </a:stretch>
          </p:blipFill>
          <p:spPr>
            <a:xfrm>
              <a:off x="4441905" y="4476216"/>
              <a:ext cx="2216150" cy="1911350"/>
            </a:xfrm>
            <a:prstGeom prst="rect">
              <a:avLst/>
            </a:prstGeom>
          </p:spPr>
        </p:pic>
        <p:pic>
          <p:nvPicPr>
            <p:cNvPr id="24" name="Picture 23" descr="Iraq">
              <a:extLst>
                <a:ext uri="{FF2B5EF4-FFF2-40B4-BE49-F238E27FC236}">
                  <a16:creationId xmlns:a16="http://schemas.microsoft.com/office/drawing/2014/main" id="{D6AFE456-F80B-5A46-A5FA-755F97522F1A}"/>
                </a:ext>
              </a:extLst>
            </p:cNvPr>
            <p:cNvPicPr>
              <a:picLocks noChangeAspect="1"/>
            </p:cNvPicPr>
            <p:nvPr/>
          </p:nvPicPr>
          <p:blipFill>
            <a:blip r:embed="rId10"/>
            <a:stretch>
              <a:fillRect/>
            </a:stretch>
          </p:blipFill>
          <p:spPr>
            <a:xfrm>
              <a:off x="6995747" y="4450816"/>
              <a:ext cx="2228850" cy="1936750"/>
            </a:xfrm>
            <a:prstGeom prst="rect">
              <a:avLst/>
            </a:prstGeom>
          </p:spPr>
        </p:pic>
      </p:grpSp>
      <p:sp>
        <p:nvSpPr>
          <p:cNvPr id="28" name="TextBox 27">
            <a:extLst>
              <a:ext uri="{FF2B5EF4-FFF2-40B4-BE49-F238E27FC236}">
                <a16:creationId xmlns:a16="http://schemas.microsoft.com/office/drawing/2014/main" id="{95BA95A1-7A80-6440-8E64-741C5D5DD179}"/>
              </a:ext>
            </a:extLst>
          </p:cNvPr>
          <p:cNvSpPr txBox="1"/>
          <p:nvPr/>
        </p:nvSpPr>
        <p:spPr>
          <a:xfrm>
            <a:off x="81500" y="2590800"/>
            <a:ext cx="4177349" cy="1015663"/>
          </a:xfrm>
          <a:prstGeom prst="rect">
            <a:avLst/>
          </a:prstGeom>
          <a:noFill/>
        </p:spPr>
        <p:txBody>
          <a:bodyPr wrap="square" rtlCol="0">
            <a:spAutoFit/>
          </a:bodyPr>
          <a:lstStyle/>
          <a:p>
            <a:r>
              <a:rPr lang="en-AU" altLang="zh-CN"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中国，日本，韩国</a:t>
            </a:r>
            <a:endParaRPr lang="en-US" altLang="zh-CN" sz="1400" dirty="0">
              <a:latin typeface="Kaiti SC" panose="02010600040101010101" pitchFamily="2" charset="-122"/>
              <a:ea typeface="Kaiti SC" panose="02010600040101010101" pitchFamily="2" charset="-122"/>
            </a:endParaRPr>
          </a:p>
          <a:p>
            <a:r>
              <a:rPr lang="en-AU" altLang="zh-CN" sz="1400" dirty="0">
                <a:latin typeface="Kaiti SC" panose="02010600040101010101" pitchFamily="2" charset="-122"/>
                <a:ea typeface="Kaiti SC" panose="02010600040101010101" pitchFamily="2" charset="-122"/>
              </a:rPr>
              <a:t>		</a:t>
            </a:r>
            <a:r>
              <a:rPr lang="zh-CN" altLang="en-US" sz="1400" dirty="0">
                <a:latin typeface="Kaiti SC" panose="02010600040101010101" pitchFamily="2" charset="-122"/>
                <a:ea typeface="Kaiti SC" panose="02010600040101010101" pitchFamily="2" charset="-122"/>
              </a:rPr>
              <a:t>美国，德国，法国</a:t>
            </a:r>
            <a:endParaRPr lang="en-US" altLang="zh-CN" sz="1400" dirty="0">
              <a:latin typeface="Kaiti SC" panose="02010600040101010101" pitchFamily="2" charset="-122"/>
              <a:ea typeface="Kaiti SC" panose="02010600040101010101" pitchFamily="2" charset="-122"/>
            </a:endParaRPr>
          </a:p>
          <a:p>
            <a:r>
              <a:rPr lang="zh-CN" altLang="en-US" sz="1400" dirty="0">
                <a:highlight>
                  <a:srgbClr val="FF0000"/>
                </a:highlight>
                <a:latin typeface="Kaiti SC" panose="02010600040101010101" pitchFamily="2" charset="-122"/>
                <a:ea typeface="Kaiti SC" panose="02010600040101010101" pitchFamily="2" charset="-122"/>
              </a:rPr>
              <a:t>苏丹，坦桑尼亚，</a:t>
            </a:r>
            <a:r>
              <a:rPr lang="zh-CN" altLang="en-US" sz="1400" dirty="0">
                <a:latin typeface="Kaiti SC" panose="02010600040101010101" pitchFamily="2" charset="-122"/>
                <a:ea typeface="Kaiti SC" panose="02010600040101010101" pitchFamily="2" charset="-122"/>
              </a:rPr>
              <a:t>印度，伊拉克，埃塞俄比亚</a:t>
            </a:r>
            <a:endParaRPr lang="en-US" altLang="zh-CN" sz="1400" dirty="0">
              <a:latin typeface="Kaiti SC" panose="02010600040101010101" pitchFamily="2" charset="-122"/>
              <a:ea typeface="Kaiti SC" panose="02010600040101010101" pitchFamily="2" charset="-122"/>
            </a:endParaRPr>
          </a:p>
          <a:p>
            <a:r>
              <a:rPr lang="en-US" sz="1400" dirty="0">
                <a:hlinkClick r:id="rId11"/>
              </a:rPr>
              <a:t>http://worldpopulationreview.com/</a:t>
            </a:r>
            <a:endParaRPr lang="en-US" sz="1400" dirty="0">
              <a:highlight>
                <a:srgbClr val="FF0000"/>
              </a:highlight>
              <a:latin typeface="Kaiti SC" panose="02010600040101010101" pitchFamily="2" charset="-122"/>
              <a:ea typeface="Kaiti SC" panose="02010600040101010101" pitchFamily="2" charset="-122"/>
            </a:endParaRPr>
          </a:p>
        </p:txBody>
      </p:sp>
      <p:grpSp>
        <p:nvGrpSpPr>
          <p:cNvPr id="33" name="Group 32">
            <a:extLst>
              <a:ext uri="{FF2B5EF4-FFF2-40B4-BE49-F238E27FC236}">
                <a16:creationId xmlns:a16="http://schemas.microsoft.com/office/drawing/2014/main" id="{FF3F8EE4-84A4-944F-8E7E-2FA9C6CB1EEC}"/>
              </a:ext>
            </a:extLst>
          </p:cNvPr>
          <p:cNvGrpSpPr/>
          <p:nvPr/>
        </p:nvGrpSpPr>
        <p:grpSpPr>
          <a:xfrm>
            <a:off x="70416" y="4194954"/>
            <a:ext cx="4389389" cy="1939925"/>
            <a:chOff x="70416" y="4194954"/>
            <a:chExt cx="4389389" cy="1939925"/>
          </a:xfrm>
          <a:noFill/>
        </p:grpSpPr>
        <p:pic>
          <p:nvPicPr>
            <p:cNvPr id="30" name="Picture 29">
              <a:extLst>
                <a:ext uri="{FF2B5EF4-FFF2-40B4-BE49-F238E27FC236}">
                  <a16:creationId xmlns:a16="http://schemas.microsoft.com/office/drawing/2014/main" id="{16CE2834-1D7C-FC46-B207-56E57A5A323B}"/>
                </a:ext>
              </a:extLst>
            </p:cNvPr>
            <p:cNvPicPr>
              <a:picLocks noChangeAspect="1"/>
            </p:cNvPicPr>
            <p:nvPr/>
          </p:nvPicPr>
          <p:blipFill>
            <a:blip r:embed="rId12"/>
            <a:stretch>
              <a:fillRect/>
            </a:stretch>
          </p:blipFill>
          <p:spPr>
            <a:xfrm>
              <a:off x="70416" y="4198945"/>
              <a:ext cx="2232025" cy="1933575"/>
            </a:xfrm>
            <a:prstGeom prst="rect">
              <a:avLst/>
            </a:prstGeom>
            <a:grpFill/>
            <a:ln>
              <a:solidFill>
                <a:srgbClr val="FF0000"/>
              </a:solidFill>
            </a:ln>
          </p:spPr>
        </p:pic>
        <p:pic>
          <p:nvPicPr>
            <p:cNvPr id="32" name="Picture 31">
              <a:extLst>
                <a:ext uri="{FF2B5EF4-FFF2-40B4-BE49-F238E27FC236}">
                  <a16:creationId xmlns:a16="http://schemas.microsoft.com/office/drawing/2014/main" id="{721040C6-74F1-4644-B727-552385D97674}"/>
                </a:ext>
              </a:extLst>
            </p:cNvPr>
            <p:cNvPicPr>
              <a:picLocks noChangeAspect="1"/>
            </p:cNvPicPr>
            <p:nvPr/>
          </p:nvPicPr>
          <p:blipFill>
            <a:blip r:embed="rId13"/>
            <a:stretch>
              <a:fillRect/>
            </a:stretch>
          </p:blipFill>
          <p:spPr>
            <a:xfrm>
              <a:off x="2218255" y="4194954"/>
              <a:ext cx="2241550" cy="1939925"/>
            </a:xfrm>
            <a:prstGeom prst="rect">
              <a:avLst/>
            </a:prstGeom>
            <a:grpFill/>
            <a:ln>
              <a:solidFill>
                <a:srgbClr val="FF0000"/>
              </a:solidFill>
            </a:ln>
          </p:spPr>
        </p:pic>
      </p:grpSp>
      <p:pic>
        <p:nvPicPr>
          <p:cNvPr id="4" name="Picture 3">
            <a:extLst>
              <a:ext uri="{FF2B5EF4-FFF2-40B4-BE49-F238E27FC236}">
                <a16:creationId xmlns:a16="http://schemas.microsoft.com/office/drawing/2014/main" id="{BD8AC121-8559-F647-A5CC-C7AE3BB37403}"/>
              </a:ext>
            </a:extLst>
          </p:cNvPr>
          <p:cNvPicPr>
            <a:picLocks noChangeAspect="1"/>
          </p:cNvPicPr>
          <p:nvPr/>
        </p:nvPicPr>
        <p:blipFill>
          <a:blip r:embed="rId14"/>
          <a:stretch>
            <a:fillRect/>
          </a:stretch>
        </p:blipFill>
        <p:spPr>
          <a:xfrm>
            <a:off x="3544858" y="1573430"/>
            <a:ext cx="977900" cy="660400"/>
          </a:xfrm>
          <a:prstGeom prst="rect">
            <a:avLst/>
          </a:prstGeom>
        </p:spPr>
      </p:pic>
      <p:pic>
        <p:nvPicPr>
          <p:cNvPr id="6" name="Picture 5">
            <a:extLst>
              <a:ext uri="{FF2B5EF4-FFF2-40B4-BE49-F238E27FC236}">
                <a16:creationId xmlns:a16="http://schemas.microsoft.com/office/drawing/2014/main" id="{4704016C-B1EB-B14C-80A2-4A1B99D0D7B4}"/>
              </a:ext>
            </a:extLst>
          </p:cNvPr>
          <p:cNvPicPr>
            <a:picLocks noChangeAspect="1"/>
          </p:cNvPicPr>
          <p:nvPr/>
        </p:nvPicPr>
        <p:blipFill>
          <a:blip r:embed="rId15"/>
          <a:stretch>
            <a:fillRect/>
          </a:stretch>
        </p:blipFill>
        <p:spPr>
          <a:xfrm>
            <a:off x="11503720" y="4521897"/>
            <a:ext cx="688279" cy="1552965"/>
          </a:xfrm>
          <a:prstGeom prst="rect">
            <a:avLst/>
          </a:prstGeom>
        </p:spPr>
      </p:pic>
      <p:sp>
        <p:nvSpPr>
          <p:cNvPr id="3" name="Slide Number Placeholder 2">
            <a:extLst>
              <a:ext uri="{FF2B5EF4-FFF2-40B4-BE49-F238E27FC236}">
                <a16:creationId xmlns:a16="http://schemas.microsoft.com/office/drawing/2014/main" id="{F3004140-63DF-994D-A972-ACD65FF789DB}"/>
              </a:ext>
            </a:extLst>
          </p:cNvPr>
          <p:cNvSpPr>
            <a:spLocks noGrp="1"/>
          </p:cNvSpPr>
          <p:nvPr>
            <p:ph type="sldNum" sz="quarter" idx="12"/>
          </p:nvPr>
        </p:nvSpPr>
        <p:spPr/>
        <p:txBody>
          <a:bodyPr/>
          <a:lstStyle/>
          <a:p>
            <a:fld id="{419A3543-2AD2-8842-ABE5-219686FDD7E3}" type="slidenum">
              <a:rPr lang="en-US" smtClean="0"/>
              <a:t>42</a:t>
            </a:fld>
            <a:endParaRPr lang="en-US"/>
          </a:p>
        </p:txBody>
      </p:sp>
    </p:spTree>
    <p:extLst>
      <p:ext uri="{BB962C8B-B14F-4D97-AF65-F5344CB8AC3E}">
        <p14:creationId xmlns:p14="http://schemas.microsoft.com/office/powerpoint/2010/main" val="1769228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CE12F1D-AE50-BF4F-AB31-2E3C0DE7EEFB}"/>
              </a:ext>
            </a:extLst>
          </p:cNvPr>
          <p:cNvGraphicFramePr>
            <a:graphicFrameLocks/>
          </p:cNvGraphicFramePr>
          <p:nvPr>
            <p:extLst>
              <p:ext uri="{D42A27DB-BD31-4B8C-83A1-F6EECF244321}">
                <p14:modId xmlns:p14="http://schemas.microsoft.com/office/powerpoint/2010/main" val="3367535919"/>
              </p:ext>
            </p:extLst>
          </p:nvPr>
        </p:nvGraphicFramePr>
        <p:xfrm>
          <a:off x="638002" y="95558"/>
          <a:ext cx="9368599" cy="2109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CB8F46E-8D8D-F44F-B99B-2BDA40109A56}"/>
              </a:ext>
            </a:extLst>
          </p:cNvPr>
          <p:cNvGraphicFramePr>
            <a:graphicFrameLocks/>
          </p:cNvGraphicFramePr>
          <p:nvPr>
            <p:extLst>
              <p:ext uri="{D42A27DB-BD31-4B8C-83A1-F6EECF244321}">
                <p14:modId xmlns:p14="http://schemas.microsoft.com/office/powerpoint/2010/main" val="398925979"/>
              </p:ext>
            </p:extLst>
          </p:nvPr>
        </p:nvGraphicFramePr>
        <p:xfrm>
          <a:off x="957851" y="2107504"/>
          <a:ext cx="9048750" cy="19415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F815DC7-25F3-8748-ABF2-4B0CA2A07E8F}"/>
              </a:ext>
            </a:extLst>
          </p:cNvPr>
          <p:cNvGraphicFramePr>
            <a:graphicFrameLocks/>
          </p:cNvGraphicFramePr>
          <p:nvPr>
            <p:extLst>
              <p:ext uri="{D42A27DB-BD31-4B8C-83A1-F6EECF244321}">
                <p14:modId xmlns:p14="http://schemas.microsoft.com/office/powerpoint/2010/main" val="1583305637"/>
              </p:ext>
            </p:extLst>
          </p:nvPr>
        </p:nvGraphicFramePr>
        <p:xfrm>
          <a:off x="751259" y="4049034"/>
          <a:ext cx="925534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a:extLst>
              <a:ext uri="{FF2B5EF4-FFF2-40B4-BE49-F238E27FC236}">
                <a16:creationId xmlns:a16="http://schemas.microsoft.com/office/drawing/2014/main" id="{35A8A3AB-1F61-0E4F-93E4-EF791364A1C2}"/>
              </a:ext>
            </a:extLst>
          </p:cNvPr>
          <p:cNvSpPr>
            <a:spLocks noGrp="1"/>
          </p:cNvSpPr>
          <p:nvPr>
            <p:ph type="sldNum" sz="quarter" idx="12"/>
          </p:nvPr>
        </p:nvSpPr>
        <p:spPr/>
        <p:txBody>
          <a:bodyPr/>
          <a:lstStyle/>
          <a:p>
            <a:fld id="{419A3543-2AD2-8842-ABE5-219686FDD7E3}" type="slidenum">
              <a:rPr lang="en-US" smtClean="0"/>
              <a:t>43</a:t>
            </a:fld>
            <a:endParaRPr lang="en-US"/>
          </a:p>
        </p:txBody>
      </p:sp>
    </p:spTree>
    <p:extLst>
      <p:ext uri="{BB962C8B-B14F-4D97-AF65-F5344CB8AC3E}">
        <p14:creationId xmlns:p14="http://schemas.microsoft.com/office/powerpoint/2010/main" val="2072078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CA4D-ECE6-5F41-99D7-A510A36F78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数据描述</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4019A08-A8BA-6243-BB4A-B5196C7B6CCE}"/>
              </a:ext>
            </a:extLst>
          </p:cNvPr>
          <p:cNvSpPr>
            <a:spLocks noGrp="1"/>
          </p:cNvSpPr>
          <p:nvPr>
            <p:ph idx="1"/>
          </p:nvPr>
        </p:nvSpPr>
        <p:spPr>
          <a:xfrm>
            <a:off x="838200" y="2147357"/>
            <a:ext cx="2280781" cy="4351338"/>
          </a:xfrm>
        </p:spPr>
        <p:txBody>
          <a:bodyPr/>
          <a:lstStyle/>
          <a:p>
            <a:r>
              <a:rPr lang="zh-CN" altLang="en-US" dirty="0">
                <a:latin typeface="Kaiti SC" panose="02010600040101010101" pitchFamily="2" charset="-122"/>
                <a:ea typeface="Kaiti SC" panose="02010600040101010101" pitchFamily="2" charset="-122"/>
              </a:rPr>
              <a:t>均值</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中位数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方差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协方差</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2B9A8EFA-9E6B-804E-81FA-7D12A4BBD7E8}"/>
              </a:ext>
            </a:extLst>
          </p:cNvPr>
          <p:cNvGraphicFramePr>
            <a:graphicFrameLocks noChangeAspect="1"/>
          </p:cNvGraphicFramePr>
          <p:nvPr>
            <p:extLst>
              <p:ext uri="{D42A27DB-BD31-4B8C-83A1-F6EECF244321}">
                <p14:modId xmlns:p14="http://schemas.microsoft.com/office/powerpoint/2010/main" val="2330110124"/>
              </p:ext>
            </p:extLst>
          </p:nvPr>
        </p:nvGraphicFramePr>
        <p:xfrm>
          <a:off x="2597652" y="2097873"/>
          <a:ext cx="9144000" cy="2247900"/>
        </p:xfrm>
        <a:graphic>
          <a:graphicData uri="http://schemas.openxmlformats.org/presentationml/2006/ole">
            <mc:AlternateContent xmlns:mc="http://schemas.openxmlformats.org/markup-compatibility/2006">
              <mc:Choice xmlns:v="urn:schemas-microsoft-com:vml" Requires="v">
                <p:oleObj spid="_x0000_s13561" name="Document" r:id="rId3" imgW="9144000" imgH="2247900" progId="Word.Document.12">
                  <p:embed/>
                </p:oleObj>
              </mc:Choice>
              <mc:Fallback>
                <p:oleObj name="Document" r:id="rId3" imgW="9144000" imgH="2247900" progId="Word.Document.12">
                  <p:embed/>
                  <p:pic>
                    <p:nvPicPr>
                      <p:cNvPr id="0" name=""/>
                      <p:cNvPicPr/>
                      <p:nvPr/>
                    </p:nvPicPr>
                    <p:blipFill>
                      <a:blip r:embed="rId4"/>
                      <a:stretch>
                        <a:fillRect/>
                      </a:stretch>
                    </p:blipFill>
                    <p:spPr>
                      <a:xfrm>
                        <a:off x="2597652" y="2097873"/>
                        <a:ext cx="9144000" cy="2247900"/>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2619D709-EBEF-CE45-832F-B487539988FD}"/>
              </a:ext>
            </a:extLst>
          </p:cNvPr>
          <p:cNvSpPr>
            <a:spLocks noGrp="1"/>
          </p:cNvSpPr>
          <p:nvPr>
            <p:ph type="sldNum" sz="quarter" idx="12"/>
          </p:nvPr>
        </p:nvSpPr>
        <p:spPr/>
        <p:txBody>
          <a:bodyPr/>
          <a:lstStyle/>
          <a:p>
            <a:fld id="{419A3543-2AD2-8842-ABE5-219686FDD7E3}" type="slidenum">
              <a:rPr lang="en-US" smtClean="0"/>
              <a:t>44</a:t>
            </a:fld>
            <a:endParaRPr lang="en-US"/>
          </a:p>
        </p:txBody>
      </p:sp>
    </p:spTree>
    <p:extLst>
      <p:ext uri="{BB962C8B-B14F-4D97-AF65-F5344CB8AC3E}">
        <p14:creationId xmlns:p14="http://schemas.microsoft.com/office/powerpoint/2010/main" val="243941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均值与中位数</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CD54903-03AE-6A40-800D-D4A89B6661F5}"/>
              </a:ext>
            </a:extLst>
          </p:cNvPr>
          <p:cNvGraphicFramePr>
            <a:graphicFrameLocks noChangeAspect="1"/>
          </p:cNvGraphicFramePr>
          <p:nvPr>
            <p:extLst>
              <p:ext uri="{D42A27DB-BD31-4B8C-83A1-F6EECF244321}">
                <p14:modId xmlns:p14="http://schemas.microsoft.com/office/powerpoint/2010/main" val="2164396992"/>
              </p:ext>
            </p:extLst>
          </p:nvPr>
        </p:nvGraphicFramePr>
        <p:xfrm>
          <a:off x="1432734" y="1459047"/>
          <a:ext cx="9144000" cy="2247900"/>
        </p:xfrm>
        <a:graphic>
          <a:graphicData uri="http://schemas.openxmlformats.org/presentationml/2006/ole">
            <mc:AlternateContent xmlns:mc="http://schemas.openxmlformats.org/markup-compatibility/2006">
              <mc:Choice xmlns:v="urn:schemas-microsoft-com:vml" Requires="v">
                <p:oleObj spid="_x0000_s48305" name="Document" r:id="rId3" imgW="9144000" imgH="2247900" progId="Word.Document.12">
                  <p:embed/>
                </p:oleObj>
              </mc:Choice>
              <mc:Fallback>
                <p:oleObj name="Document" r:id="rId3" imgW="9144000" imgH="2247900" progId="Word.Document.12">
                  <p:embed/>
                  <p:pic>
                    <p:nvPicPr>
                      <p:cNvPr id="4" name="Object 3">
                        <a:extLst>
                          <a:ext uri="{FF2B5EF4-FFF2-40B4-BE49-F238E27FC236}">
                            <a16:creationId xmlns:a16="http://schemas.microsoft.com/office/drawing/2014/main" id="{2B9A8EFA-9E6B-804E-81FA-7D12A4BBD7E8}"/>
                          </a:ext>
                        </a:extLst>
                      </p:cNvPr>
                      <p:cNvPicPr/>
                      <p:nvPr/>
                    </p:nvPicPr>
                    <p:blipFill>
                      <a:blip r:embed="rId4"/>
                      <a:stretch>
                        <a:fillRect/>
                      </a:stretch>
                    </p:blipFill>
                    <p:spPr>
                      <a:xfrm>
                        <a:off x="1432734" y="1459047"/>
                        <a:ext cx="9144000" cy="22479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B9DE4D3-A817-DE41-A795-B4B37DF47F1C}"/>
              </a:ext>
            </a:extLst>
          </p:cNvPr>
          <p:cNvSpPr txBox="1"/>
          <p:nvPr/>
        </p:nvSpPr>
        <p:spPr>
          <a:xfrm>
            <a:off x="2229633" y="4271375"/>
            <a:ext cx="364507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5,6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3</a:t>
            </a:r>
          </a:p>
          <a:p>
            <a:endParaRPr lang="en-US"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6465509" y="4285989"/>
            <a:ext cx="3004164" cy="923330"/>
          </a:xfrm>
          <a:prstGeom prst="rect">
            <a:avLst/>
          </a:prstGeom>
          <a:noFill/>
        </p:spPr>
        <p:txBody>
          <a:bodyPr wrap="square" rtlCol="0">
            <a:spAutoFit/>
          </a:bodyPr>
          <a:lstStyle/>
          <a:p>
            <a:r>
              <a:rPr lang="en-US" dirty="0">
                <a:latin typeface="Kaiti SC" panose="02010600040101010101" pitchFamily="2" charset="-122"/>
                <a:ea typeface="Kaiti SC" panose="02010600040101010101" pitchFamily="2" charset="-122"/>
              </a:rPr>
              <a:t>y=[1,2,3,</a:t>
            </a:r>
            <a:r>
              <a:rPr lang="en-US" altLang="zh-CN" dirty="0">
                <a:latin typeface="Kaiti SC" panose="02010600040101010101" pitchFamily="2" charset="-122"/>
                <a:ea typeface="Kaiti SC" panose="02010600040101010101" pitchFamily="2" charset="-122"/>
              </a:rPr>
              <a:t>6</a:t>
            </a:r>
            <a:r>
              <a:rPr lang="en-US"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中位数</a:t>
            </a:r>
            <a:r>
              <a:rPr lang="en-US" altLang="zh-CN" dirty="0">
                <a:latin typeface="Kaiti SC" panose="02010600040101010101" pitchFamily="2" charset="-122"/>
                <a:ea typeface="Kaiti SC" panose="02010600040101010101" pitchFamily="2" charset="-122"/>
              </a:rPr>
              <a:t>[2+3]/2=2.5</a:t>
            </a:r>
          </a:p>
          <a:p>
            <a:endParaRPr lang="en-US" dirty="0">
              <a:latin typeface="Kaiti SC" panose="02010600040101010101" pitchFamily="2" charset="-122"/>
              <a:ea typeface="Kaiti SC" panose="02010600040101010101" pitchFamily="2" charset="-122"/>
            </a:endParaRPr>
          </a:p>
        </p:txBody>
      </p:sp>
      <p:sp>
        <p:nvSpPr>
          <p:cNvPr id="6" name="Slide Number Placeholder 5">
            <a:extLst>
              <a:ext uri="{FF2B5EF4-FFF2-40B4-BE49-F238E27FC236}">
                <a16:creationId xmlns:a16="http://schemas.microsoft.com/office/drawing/2014/main" id="{1D72C660-A4C1-384F-AC15-3EA112D97970}"/>
              </a:ext>
            </a:extLst>
          </p:cNvPr>
          <p:cNvSpPr>
            <a:spLocks noGrp="1"/>
          </p:cNvSpPr>
          <p:nvPr>
            <p:ph type="sldNum" sz="quarter" idx="12"/>
          </p:nvPr>
        </p:nvSpPr>
        <p:spPr/>
        <p:txBody>
          <a:bodyPr/>
          <a:lstStyle/>
          <a:p>
            <a:fld id="{419A3543-2AD2-8842-ABE5-219686FDD7E3}" type="slidenum">
              <a:rPr lang="en-US" smtClean="0"/>
              <a:t>45</a:t>
            </a:fld>
            <a:endParaRPr lang="en-US"/>
          </a:p>
        </p:txBody>
      </p:sp>
    </p:spTree>
    <p:extLst>
      <p:ext uri="{BB962C8B-B14F-4D97-AF65-F5344CB8AC3E}">
        <p14:creationId xmlns:p14="http://schemas.microsoft.com/office/powerpoint/2010/main" val="107487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59AF-E011-7F46-8511-83C724674AF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方差</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内部的参考点</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1ECC8216-BF51-3B40-AB70-BBF2E6D4F5ED}"/>
              </a:ext>
            </a:extLst>
          </p:cNvPr>
          <p:cNvSpPr>
            <a:spLocks noGrp="1"/>
          </p:cNvSpPr>
          <p:nvPr>
            <p:ph idx="1"/>
          </p:nvPr>
        </p:nvSpPr>
        <p:spPr>
          <a:xfrm>
            <a:off x="838200" y="1825625"/>
            <a:ext cx="6426896" cy="4351338"/>
          </a:xfrm>
        </p:spPr>
        <p:txBody>
          <a:bodyPr/>
          <a:lstStyle/>
          <a:p>
            <a:r>
              <a:rPr lang="zh-CN" altLang="en-US" dirty="0">
                <a:latin typeface="Kaiti SC" panose="02010600040101010101" pitchFamily="2" charset="-122"/>
                <a:ea typeface="Kaiti SC" panose="02010600040101010101" pitchFamily="2" charset="-122"/>
              </a:rPr>
              <a:t>一个内部参考点，使得比较成为可能。</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graphicFrame>
        <p:nvGraphicFramePr>
          <p:cNvPr id="5" name="Object 4">
            <a:extLst>
              <a:ext uri="{FF2B5EF4-FFF2-40B4-BE49-F238E27FC236}">
                <a16:creationId xmlns:a16="http://schemas.microsoft.com/office/drawing/2014/main" id="{B70A1D1A-3A5C-3340-85BC-67ADC485972C}"/>
              </a:ext>
            </a:extLst>
          </p:cNvPr>
          <p:cNvGraphicFramePr>
            <a:graphicFrameLocks noChangeAspect="1"/>
          </p:cNvGraphicFramePr>
          <p:nvPr>
            <p:extLst>
              <p:ext uri="{D42A27DB-BD31-4B8C-83A1-F6EECF244321}">
                <p14:modId xmlns:p14="http://schemas.microsoft.com/office/powerpoint/2010/main" val="4077841607"/>
              </p:ext>
            </p:extLst>
          </p:nvPr>
        </p:nvGraphicFramePr>
        <p:xfrm>
          <a:off x="1098116" y="2603565"/>
          <a:ext cx="9144000" cy="2324100"/>
        </p:xfrm>
        <a:graphic>
          <a:graphicData uri="http://schemas.openxmlformats.org/presentationml/2006/ole">
            <mc:AlternateContent xmlns:mc="http://schemas.openxmlformats.org/markup-compatibility/2006">
              <mc:Choice xmlns:v="urn:schemas-microsoft-com:vml" Requires="v">
                <p:oleObj spid="_x0000_s78961" name="Document" r:id="rId3" imgW="9144000" imgH="2324100" progId="Word.Document.12">
                  <p:embed/>
                </p:oleObj>
              </mc:Choice>
              <mc:Fallback>
                <p:oleObj name="Document" r:id="rId3" imgW="9144000" imgH="2324100" progId="Word.Document.12">
                  <p:embed/>
                  <p:pic>
                    <p:nvPicPr>
                      <p:cNvPr id="0" name=""/>
                      <p:cNvPicPr/>
                      <p:nvPr/>
                    </p:nvPicPr>
                    <p:blipFill>
                      <a:blip r:embed="rId4"/>
                      <a:stretch>
                        <a:fillRect/>
                      </a:stretch>
                    </p:blipFill>
                    <p:spPr>
                      <a:xfrm>
                        <a:off x="1098116" y="2603565"/>
                        <a:ext cx="9144000" cy="2324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547FDC8C-8C0D-5847-AABA-C0946B06EC60}"/>
              </a:ext>
            </a:extLst>
          </p:cNvPr>
          <p:cNvSpPr>
            <a:spLocks noGrp="1"/>
          </p:cNvSpPr>
          <p:nvPr>
            <p:ph type="sldNum" sz="quarter" idx="12"/>
          </p:nvPr>
        </p:nvSpPr>
        <p:spPr/>
        <p:txBody>
          <a:bodyPr/>
          <a:lstStyle/>
          <a:p>
            <a:fld id="{419A3543-2AD2-8842-ABE5-219686FDD7E3}" type="slidenum">
              <a:rPr lang="en-US" smtClean="0"/>
              <a:t>46</a:t>
            </a:fld>
            <a:endParaRPr lang="en-US"/>
          </a:p>
        </p:txBody>
      </p:sp>
    </p:spTree>
    <p:extLst>
      <p:ext uri="{BB962C8B-B14F-4D97-AF65-F5344CB8AC3E}">
        <p14:creationId xmlns:p14="http://schemas.microsoft.com/office/powerpoint/2010/main" val="1272149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8C4C-3B38-5C46-AFCD-999C2434DA0B}"/>
              </a:ext>
            </a:extLst>
          </p:cNvPr>
          <p:cNvSpPr>
            <a:spLocks noGrp="1"/>
          </p:cNvSpPr>
          <p:nvPr>
            <p:ph type="title"/>
          </p:nvPr>
        </p:nvSpPr>
        <p:spPr/>
        <p:txBody>
          <a:bodyPr/>
          <a:lstStyle/>
          <a:p>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个例子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09E979B6-D63F-F64D-AF57-821DEE07BCA7}"/>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抛硬币</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姚明有多高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怎么交智商税</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tax</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upon</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stupidity]</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9A67F00-B57F-2742-8A2E-CFE3E06ABC2B}"/>
              </a:ext>
            </a:extLst>
          </p:cNvPr>
          <p:cNvSpPr>
            <a:spLocks noGrp="1"/>
          </p:cNvSpPr>
          <p:nvPr>
            <p:ph type="sldNum" sz="quarter" idx="12"/>
          </p:nvPr>
        </p:nvSpPr>
        <p:spPr/>
        <p:txBody>
          <a:bodyPr/>
          <a:lstStyle/>
          <a:p>
            <a:fld id="{419A3543-2AD2-8842-ABE5-219686FDD7E3}" type="slidenum">
              <a:rPr lang="en-US" smtClean="0"/>
              <a:t>47</a:t>
            </a:fld>
            <a:endParaRPr lang="en-US"/>
          </a:p>
        </p:txBody>
      </p:sp>
      <p:pic>
        <p:nvPicPr>
          <p:cNvPr id="6" name="Picture 5">
            <a:extLst>
              <a:ext uri="{FF2B5EF4-FFF2-40B4-BE49-F238E27FC236}">
                <a16:creationId xmlns:a16="http://schemas.microsoft.com/office/drawing/2014/main" id="{72EF2501-8EBA-1D48-B05E-D5C24829D918}"/>
              </a:ext>
            </a:extLst>
          </p:cNvPr>
          <p:cNvPicPr>
            <a:picLocks noChangeAspect="1"/>
          </p:cNvPicPr>
          <p:nvPr/>
        </p:nvPicPr>
        <p:blipFill>
          <a:blip r:embed="rId2"/>
          <a:stretch>
            <a:fillRect/>
          </a:stretch>
        </p:blipFill>
        <p:spPr>
          <a:xfrm>
            <a:off x="3081406" y="3432207"/>
            <a:ext cx="4921511" cy="3396650"/>
          </a:xfrm>
          <a:prstGeom prst="rect">
            <a:avLst/>
          </a:prstGeom>
        </p:spPr>
      </p:pic>
    </p:spTree>
    <p:extLst>
      <p:ext uri="{BB962C8B-B14F-4D97-AF65-F5344CB8AC3E}">
        <p14:creationId xmlns:p14="http://schemas.microsoft.com/office/powerpoint/2010/main" val="1654464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8C76483D-54D1-E04E-9F02-ECA28C090E1E}"/>
              </a:ext>
            </a:extLst>
          </p:cNvPr>
          <p:cNvSpPr txBox="1"/>
          <p:nvPr/>
        </p:nvSpPr>
        <p:spPr>
          <a:xfrm>
            <a:off x="694267" y="5448822"/>
            <a:ext cx="5401733"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抛的越多，结果越精确！</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645BDBD-6C62-4540-8193-C0C4354A52FB}"/>
              </a:ext>
            </a:extLst>
          </p:cNvPr>
          <p:cNvSpPr>
            <a:spLocks noGrp="1"/>
          </p:cNvSpPr>
          <p:nvPr>
            <p:ph type="sldNum" sz="quarter" idx="12"/>
          </p:nvPr>
        </p:nvSpPr>
        <p:spPr/>
        <p:txBody>
          <a:bodyPr/>
          <a:lstStyle/>
          <a:p>
            <a:fld id="{419A3543-2AD2-8842-ABE5-219686FDD7E3}" type="slidenum">
              <a:rPr lang="en-US" smtClean="0"/>
              <a:t>48</a:t>
            </a:fld>
            <a:endParaRPr lang="en-US"/>
          </a:p>
        </p:txBody>
      </p:sp>
    </p:spTree>
    <p:extLst>
      <p:ext uri="{BB962C8B-B14F-4D97-AF65-F5344CB8AC3E}">
        <p14:creationId xmlns:p14="http://schemas.microsoft.com/office/powerpoint/2010/main" val="4253431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251F7-DEB3-A94E-AD89-77821F030B9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样本越大，偏差越小</a:t>
            </a:r>
            <a:r>
              <a:rPr lang="en-AU" altLang="zh-CN" dirty="0">
                <a:latin typeface="Kaiti SC" panose="02010600040101010101" pitchFamily="2" charset="-122"/>
                <a:ea typeface="Kaiti SC" panose="02010600040101010101" pitchFamily="2" charset="-122"/>
              </a:rPr>
              <a:t>[sqrt(n)]</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413CDF6-E824-8E42-8F88-F4CF6227070A}"/>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硬币实验，抛</a:t>
            </a:r>
            <a:r>
              <a:rPr lang="en-US" altLang="zh-CN" dirty="0">
                <a:highlight>
                  <a:srgbClr val="FF0000"/>
                </a:highlight>
                <a:latin typeface="Kaiti SC" panose="02010600040101010101" pitchFamily="2" charset="-122"/>
                <a:ea typeface="Kaiti SC" panose="02010600040101010101" pitchFamily="2" charset="-122"/>
              </a:rPr>
              <a:t>10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00FF00"/>
                </a:highlight>
                <a:latin typeface="Kaiti SC" panose="02010600040101010101" pitchFamily="2" charset="-122"/>
                <a:ea typeface="Kaiti SC" panose="02010600040101010101" pitchFamily="2" charset="-122"/>
              </a:rPr>
              <a:t>50</a:t>
            </a:r>
            <a:r>
              <a:rPr lang="zh-CN" altLang="en-US" dirty="0">
                <a:latin typeface="Kaiti SC" panose="02010600040101010101" pitchFamily="2" charset="-122"/>
                <a:ea typeface="Kaiti SC" panose="02010600040101010101" pitchFamily="2" charset="-122"/>
              </a:rPr>
              <a:t>枚</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硬币实验，抛</a:t>
            </a:r>
            <a:r>
              <a:rPr lang="en-US" altLang="zh-CN" dirty="0">
                <a:highlight>
                  <a:srgbClr val="C0C0C0"/>
                </a:highlight>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枚</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3B91CFE-04F8-FB4B-81C7-FA48BA694C23}"/>
              </a:ext>
            </a:extLst>
          </p:cNvPr>
          <p:cNvPicPr>
            <a:picLocks noChangeAspect="1"/>
          </p:cNvPicPr>
          <p:nvPr/>
        </p:nvPicPr>
        <p:blipFill>
          <a:blip r:embed="rId2"/>
          <a:stretch>
            <a:fillRect/>
          </a:stretch>
        </p:blipFill>
        <p:spPr>
          <a:xfrm>
            <a:off x="5298510" y="2173193"/>
            <a:ext cx="6540503" cy="3926982"/>
          </a:xfrm>
          <a:prstGeom prst="rect">
            <a:avLst/>
          </a:prstGeom>
        </p:spPr>
      </p:pic>
      <p:pic>
        <p:nvPicPr>
          <p:cNvPr id="5" name="Picture 4">
            <a:extLst>
              <a:ext uri="{FF2B5EF4-FFF2-40B4-BE49-F238E27FC236}">
                <a16:creationId xmlns:a16="http://schemas.microsoft.com/office/drawing/2014/main" id="{A26DC9D7-B383-0345-81DC-187E0D4011BC}"/>
              </a:ext>
            </a:extLst>
          </p:cNvPr>
          <p:cNvPicPr>
            <a:picLocks noChangeAspect="1"/>
          </p:cNvPicPr>
          <p:nvPr/>
        </p:nvPicPr>
        <p:blipFill>
          <a:blip r:embed="rId3"/>
          <a:stretch>
            <a:fillRect/>
          </a:stretch>
        </p:blipFill>
        <p:spPr>
          <a:xfrm>
            <a:off x="628825" y="3261378"/>
            <a:ext cx="4127500" cy="3441700"/>
          </a:xfrm>
          <a:prstGeom prst="rect">
            <a:avLst/>
          </a:prstGeom>
        </p:spPr>
      </p:pic>
      <p:sp>
        <p:nvSpPr>
          <p:cNvPr id="6" name="Slide Number Placeholder 5">
            <a:extLst>
              <a:ext uri="{FF2B5EF4-FFF2-40B4-BE49-F238E27FC236}">
                <a16:creationId xmlns:a16="http://schemas.microsoft.com/office/drawing/2014/main" id="{C6D530C9-141A-8649-AF6A-99315FC4FAB3}"/>
              </a:ext>
            </a:extLst>
          </p:cNvPr>
          <p:cNvSpPr>
            <a:spLocks noGrp="1"/>
          </p:cNvSpPr>
          <p:nvPr>
            <p:ph type="sldNum" sz="quarter" idx="12"/>
          </p:nvPr>
        </p:nvSpPr>
        <p:spPr/>
        <p:txBody>
          <a:bodyPr/>
          <a:lstStyle/>
          <a:p>
            <a:fld id="{419A3543-2AD2-8842-ABE5-219686FDD7E3}" type="slidenum">
              <a:rPr lang="en-US" smtClean="0"/>
              <a:t>49</a:t>
            </a:fld>
            <a:endParaRPr lang="en-US"/>
          </a:p>
        </p:txBody>
      </p:sp>
    </p:spTree>
    <p:extLst>
      <p:ext uri="{BB962C8B-B14F-4D97-AF65-F5344CB8AC3E}">
        <p14:creationId xmlns:p14="http://schemas.microsoft.com/office/powerpoint/2010/main" val="1816638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F3C-9691-C141-8FA5-B6E5DEFC4F66}"/>
              </a:ext>
            </a:extLst>
          </p:cNvPr>
          <p:cNvSpPr>
            <a:spLocks noGrp="1"/>
          </p:cNvSpPr>
          <p:nvPr>
            <p:ph type="title"/>
          </p:nvPr>
        </p:nvSpPr>
        <p:spPr/>
        <p:txBody>
          <a:bodyPr>
            <a:normAutofit/>
          </a:bodyPr>
          <a:lstStyle/>
          <a:p>
            <a:r>
              <a:rPr lang="zh-CN" altLang="en-US" sz="3200" dirty="0">
                <a:latin typeface="Kaiti SC" panose="02010600040101010101" pitchFamily="2" charset="-122"/>
                <a:ea typeface="Kaiti SC" panose="02010600040101010101" pitchFamily="2" charset="-122"/>
              </a:rPr>
              <a:t>国家医疗保障局、人力资源社会保障部印发</a:t>
            </a:r>
            <a:r>
              <a:rPr lang="en-US" altLang="zh-CN" sz="3200" dirty="0">
                <a:latin typeface="Kaiti SC" panose="02010600040101010101" pitchFamily="2" charset="-122"/>
                <a:ea typeface="Kaiti SC" panose="02010600040101010101" pitchFamily="2" charset="-122"/>
              </a:rPr>
              <a:t>《</a:t>
            </a:r>
            <a:r>
              <a:rPr lang="zh-CN" altLang="en-US" sz="3200" dirty="0">
                <a:latin typeface="Kaiti SC" panose="02010600040101010101" pitchFamily="2" charset="-122"/>
                <a:ea typeface="Kaiti SC" panose="02010600040101010101" pitchFamily="2" charset="-122"/>
              </a:rPr>
              <a:t>关于将</a:t>
            </a:r>
            <a:r>
              <a:rPr lang="en-US" altLang="zh-CN" sz="3200" dirty="0">
                <a:latin typeface="Kaiti SC" panose="02010600040101010101" pitchFamily="2" charset="-122"/>
                <a:ea typeface="Kaiti SC" panose="02010600040101010101" pitchFamily="2" charset="-122"/>
              </a:rPr>
              <a:t>2019</a:t>
            </a:r>
            <a:r>
              <a:rPr lang="zh-CN" altLang="en-US" sz="3200" dirty="0">
                <a:latin typeface="Kaiti SC" panose="02010600040101010101" pitchFamily="2" charset="-122"/>
                <a:ea typeface="Kaiti SC" panose="02010600040101010101" pitchFamily="2" charset="-122"/>
              </a:rPr>
              <a:t>年谈判药品纳入乙类范围的通知</a:t>
            </a:r>
            <a:r>
              <a:rPr lang="en-US" altLang="zh-CN" sz="3200" dirty="0">
                <a:latin typeface="Kaiti SC" panose="02010600040101010101" pitchFamily="2" charset="-122"/>
                <a:ea typeface="Kaiti SC" panose="02010600040101010101" pitchFamily="2" charset="-122"/>
              </a:rPr>
              <a:t>》</a:t>
            </a:r>
            <a:r>
              <a:rPr lang="zh-CN" altLang="en-US" sz="3200" dirty="0">
                <a:latin typeface="Kaiti SC" panose="02010600040101010101" pitchFamily="2" charset="-122"/>
                <a:ea typeface="Kaiti SC" panose="02010600040101010101" pitchFamily="2" charset="-122"/>
              </a:rPr>
              <a:t>（医保发</a:t>
            </a:r>
            <a:r>
              <a:rPr lang="en-US" altLang="zh-CN" sz="3200" dirty="0">
                <a:latin typeface="Kaiti SC" panose="02010600040101010101" pitchFamily="2" charset="-122"/>
                <a:ea typeface="Kaiti SC" panose="02010600040101010101" pitchFamily="2" charset="-122"/>
              </a:rPr>
              <a:t>〔2019〕65</a:t>
            </a:r>
            <a:r>
              <a:rPr lang="zh-CN" altLang="en-US" sz="3200" dirty="0">
                <a:latin typeface="Kaiti SC" panose="02010600040101010101" pitchFamily="2" charset="-122"/>
                <a:ea typeface="Kaiti SC" panose="02010600040101010101" pitchFamily="2" charset="-122"/>
              </a:rPr>
              <a:t>号）</a:t>
            </a:r>
            <a:endParaRPr lang="en-US" sz="3200"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184C9E9-1EFE-4A47-B545-6CBDAC9E3052}"/>
              </a:ext>
            </a:extLst>
          </p:cNvPr>
          <p:cNvSpPr>
            <a:spLocks noGrp="1"/>
          </p:cNvSpPr>
          <p:nvPr>
            <p:ph idx="1"/>
          </p:nvPr>
        </p:nvSpPr>
        <p:spPr/>
        <p:txBody>
          <a:bodyPr/>
          <a:lstStyle/>
          <a:p>
            <a:r>
              <a:rPr lang="zh-CN" altLang="en-US" sz="2400" dirty="0">
                <a:latin typeface="Kaiti SC" panose="02010600040101010101" pitchFamily="2" charset="-122"/>
                <a:ea typeface="Kaiti SC" panose="02010600040101010101" pitchFamily="2" charset="-122"/>
              </a:rPr>
              <a:t>“按照规定，此次谈判的协议有效期截至</a:t>
            </a:r>
            <a:r>
              <a:rPr lang="en-US" altLang="zh-CN" sz="2400" dirty="0">
                <a:latin typeface="Kaiti SC" panose="02010600040101010101" pitchFamily="2" charset="-122"/>
                <a:ea typeface="Kaiti SC" panose="02010600040101010101" pitchFamily="2" charset="-122"/>
              </a:rPr>
              <a:t>2021</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12</a:t>
            </a:r>
            <a:r>
              <a:rPr lang="zh-CN" altLang="en-US" sz="2400" dirty="0">
                <a:latin typeface="Kaiti SC" panose="02010600040101010101" pitchFamily="2" charset="-122"/>
                <a:ea typeface="Kaiti SC" panose="02010600040101010101" pitchFamily="2" charset="-122"/>
              </a:rPr>
              <a:t>月</a:t>
            </a:r>
            <a:r>
              <a:rPr lang="en-US" altLang="zh-CN" sz="2400" dirty="0">
                <a:latin typeface="Kaiti SC" panose="02010600040101010101" pitchFamily="2" charset="-122"/>
                <a:ea typeface="Kaiti SC" panose="02010600040101010101" pitchFamily="2" charset="-122"/>
              </a:rPr>
              <a:t>31</a:t>
            </a:r>
            <a:r>
              <a:rPr lang="zh-CN" altLang="en-US" sz="2400" dirty="0">
                <a:latin typeface="Kaiti SC" panose="02010600040101010101" pitchFamily="2" charset="-122"/>
                <a:ea typeface="Kaiti SC" panose="02010600040101010101" pitchFamily="2" charset="-122"/>
              </a:rPr>
              <a:t>日。</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有效期内，如有同通用名药物</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仿制药</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上市，医保部门将根据仿制药价格水平调整该药品的支付标准，也可以将该通用名纳入集中采购范围。</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如出现国家重大政策调整或药品市场实际价格明显低于现行支付标准的，国家医保局将与企业协商重新制定支付标准并另行通知。”</a:t>
            </a:r>
            <a:endParaRPr lang="en-AU" altLang="zh-CN" sz="2400" dirty="0">
              <a:latin typeface="Kaiti SC" panose="02010600040101010101" pitchFamily="2" charset="-122"/>
              <a:ea typeface="Kaiti SC" panose="02010600040101010101" pitchFamily="2" charset="-122"/>
            </a:endParaRPr>
          </a:p>
          <a:p>
            <a:pPr marL="0" indent="0">
              <a:buNone/>
            </a:pPr>
            <a:endParaRPr lang="en-US" dirty="0"/>
          </a:p>
        </p:txBody>
      </p:sp>
      <p:sp>
        <p:nvSpPr>
          <p:cNvPr id="4" name="Slide Number Placeholder 3">
            <a:extLst>
              <a:ext uri="{FF2B5EF4-FFF2-40B4-BE49-F238E27FC236}">
                <a16:creationId xmlns:a16="http://schemas.microsoft.com/office/drawing/2014/main" id="{AC572A20-5A58-364B-B675-634FDF02086A}"/>
              </a:ext>
            </a:extLst>
          </p:cNvPr>
          <p:cNvSpPr>
            <a:spLocks noGrp="1"/>
          </p:cNvSpPr>
          <p:nvPr>
            <p:ph type="sldNum" sz="quarter" idx="12"/>
          </p:nvPr>
        </p:nvSpPr>
        <p:spPr/>
        <p:txBody>
          <a:bodyPr/>
          <a:lstStyle/>
          <a:p>
            <a:fld id="{419A3543-2AD2-8842-ABE5-219686FDD7E3}" type="slidenum">
              <a:rPr lang="en-US" smtClean="0"/>
              <a:t>5</a:t>
            </a:fld>
            <a:endParaRPr lang="en-US"/>
          </a:p>
        </p:txBody>
      </p:sp>
      <p:pic>
        <p:nvPicPr>
          <p:cNvPr id="7" name="Picture 6">
            <a:extLst>
              <a:ext uri="{FF2B5EF4-FFF2-40B4-BE49-F238E27FC236}">
                <a16:creationId xmlns:a16="http://schemas.microsoft.com/office/drawing/2014/main" id="{F318A084-3B94-9549-97D0-90AC4F464A34}"/>
              </a:ext>
            </a:extLst>
          </p:cNvPr>
          <p:cNvPicPr>
            <a:picLocks noChangeAspect="1"/>
          </p:cNvPicPr>
          <p:nvPr/>
        </p:nvPicPr>
        <p:blipFill>
          <a:blip r:embed="rId2"/>
          <a:stretch>
            <a:fillRect/>
          </a:stretch>
        </p:blipFill>
        <p:spPr>
          <a:xfrm>
            <a:off x="4546600" y="3783949"/>
            <a:ext cx="3098800" cy="2070100"/>
          </a:xfrm>
          <a:prstGeom prst="rect">
            <a:avLst/>
          </a:prstGeom>
        </p:spPr>
      </p:pic>
    </p:spTree>
    <p:extLst>
      <p:ext uri="{BB962C8B-B14F-4D97-AF65-F5344CB8AC3E}">
        <p14:creationId xmlns:p14="http://schemas.microsoft.com/office/powerpoint/2010/main" val="1868610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0AD4-DCCE-EB4E-9EC1-9BE36944BEA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提高估计精度的代价很高</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62521D2C-4A6D-EA43-86A8-AE3ED6188033}"/>
              </a:ext>
            </a:extLst>
          </p:cNvPr>
          <p:cNvGraphicFramePr>
            <a:graphicFrameLocks noGrp="1"/>
          </p:cNvGraphicFramePr>
          <p:nvPr>
            <p:ph idx="1"/>
            <p:extLst>
              <p:ext uri="{D42A27DB-BD31-4B8C-83A1-F6EECF244321}">
                <p14:modId xmlns:p14="http://schemas.microsoft.com/office/powerpoint/2010/main" val="762188347"/>
              </p:ext>
            </p:extLst>
          </p:nvPr>
        </p:nvGraphicFramePr>
        <p:xfrm>
          <a:off x="838200" y="1825625"/>
          <a:ext cx="7010400" cy="25958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953544839"/>
                    </a:ext>
                  </a:extLst>
                </a:gridCol>
                <a:gridCol w="3505200">
                  <a:extLst>
                    <a:ext uri="{9D8B030D-6E8A-4147-A177-3AD203B41FA5}">
                      <a16:colId xmlns:a16="http://schemas.microsoft.com/office/drawing/2014/main" val="3218680125"/>
                    </a:ext>
                  </a:extLst>
                </a:gridCol>
              </a:tblGrid>
              <a:tr h="370840">
                <a:tc>
                  <a:txBody>
                    <a:bodyPr/>
                    <a:lstStyle/>
                    <a:p>
                      <a:r>
                        <a:rPr lang="en-US" dirty="0"/>
                        <a:t>Sample size</a:t>
                      </a:r>
                    </a:p>
                  </a:txBody>
                  <a:tcPr/>
                </a:tc>
                <a:tc>
                  <a:txBody>
                    <a:bodyPr/>
                    <a:lstStyle/>
                    <a:p>
                      <a:r>
                        <a:rPr lang="en-US" dirty="0"/>
                        <a:t>Standard error</a:t>
                      </a:r>
                    </a:p>
                  </a:txBody>
                  <a:tcPr/>
                </a:tc>
                <a:extLst>
                  <a:ext uri="{0D108BD9-81ED-4DB2-BD59-A6C34878D82A}">
                    <a16:rowId xmlns:a16="http://schemas.microsoft.com/office/drawing/2014/main" val="3140474891"/>
                  </a:ext>
                </a:extLst>
              </a:tr>
              <a:tr h="370840">
                <a:tc>
                  <a:txBody>
                    <a:bodyPr/>
                    <a:lstStyle/>
                    <a:p>
                      <a:r>
                        <a:rPr lang="en-US" dirty="0">
                          <a:highlight>
                            <a:srgbClr val="FFFF00"/>
                          </a:highlight>
                        </a:rPr>
                        <a:t>10</a:t>
                      </a:r>
                    </a:p>
                  </a:txBody>
                  <a:tcPr/>
                </a:tc>
                <a:tc>
                  <a:txBody>
                    <a:bodyPr/>
                    <a:lstStyle/>
                    <a:p>
                      <a:r>
                        <a:rPr lang="en-US" dirty="0">
                          <a:highlight>
                            <a:srgbClr val="FFFF00"/>
                          </a:highlight>
                        </a:rPr>
                        <a:t>0.316</a:t>
                      </a:r>
                    </a:p>
                  </a:txBody>
                  <a:tcPr/>
                </a:tc>
                <a:extLst>
                  <a:ext uri="{0D108BD9-81ED-4DB2-BD59-A6C34878D82A}">
                    <a16:rowId xmlns:a16="http://schemas.microsoft.com/office/drawing/2014/main" val="2152740100"/>
                  </a:ext>
                </a:extLst>
              </a:tr>
              <a:tr h="370840">
                <a:tc>
                  <a:txBody>
                    <a:bodyPr/>
                    <a:lstStyle/>
                    <a:p>
                      <a:r>
                        <a:rPr lang="en-US" dirty="0"/>
                        <a:t>100</a:t>
                      </a:r>
                    </a:p>
                  </a:txBody>
                  <a:tcPr/>
                </a:tc>
                <a:tc>
                  <a:txBody>
                    <a:bodyPr/>
                    <a:lstStyle/>
                    <a:p>
                      <a:r>
                        <a:rPr lang="en-US" dirty="0"/>
                        <a:t>0.1</a:t>
                      </a:r>
                    </a:p>
                  </a:txBody>
                  <a:tcPr/>
                </a:tc>
                <a:extLst>
                  <a:ext uri="{0D108BD9-81ED-4DB2-BD59-A6C34878D82A}">
                    <a16:rowId xmlns:a16="http://schemas.microsoft.com/office/drawing/2014/main" val="2947875837"/>
                  </a:ext>
                </a:extLst>
              </a:tr>
              <a:tr h="370840">
                <a:tc>
                  <a:txBody>
                    <a:bodyPr/>
                    <a:lstStyle/>
                    <a:p>
                      <a:r>
                        <a:rPr lang="en-US" dirty="0">
                          <a:highlight>
                            <a:srgbClr val="FFFF00"/>
                          </a:highlight>
                        </a:rPr>
                        <a:t>1000</a:t>
                      </a:r>
                    </a:p>
                  </a:txBody>
                  <a:tcPr/>
                </a:tc>
                <a:tc>
                  <a:txBody>
                    <a:bodyPr/>
                    <a:lstStyle/>
                    <a:p>
                      <a:r>
                        <a:rPr lang="en-US" dirty="0">
                          <a:highlight>
                            <a:srgbClr val="FFFF00"/>
                          </a:highlight>
                        </a:rPr>
                        <a:t>0.0316</a:t>
                      </a:r>
                    </a:p>
                  </a:txBody>
                  <a:tcPr/>
                </a:tc>
                <a:extLst>
                  <a:ext uri="{0D108BD9-81ED-4DB2-BD59-A6C34878D82A}">
                    <a16:rowId xmlns:a16="http://schemas.microsoft.com/office/drawing/2014/main" val="2666035956"/>
                  </a:ext>
                </a:extLst>
              </a:tr>
              <a:tr h="370840">
                <a:tc>
                  <a:txBody>
                    <a:bodyPr/>
                    <a:lstStyle/>
                    <a:p>
                      <a:r>
                        <a:rPr lang="en-US" dirty="0"/>
                        <a:t>10000</a:t>
                      </a:r>
                    </a:p>
                  </a:txBody>
                  <a:tcPr/>
                </a:tc>
                <a:tc>
                  <a:txBody>
                    <a:bodyPr/>
                    <a:lstStyle/>
                    <a:p>
                      <a:r>
                        <a:rPr lang="en-US" dirty="0"/>
                        <a:t>0.01</a:t>
                      </a:r>
                    </a:p>
                  </a:txBody>
                  <a:tcPr/>
                </a:tc>
                <a:extLst>
                  <a:ext uri="{0D108BD9-81ED-4DB2-BD59-A6C34878D82A}">
                    <a16:rowId xmlns:a16="http://schemas.microsoft.com/office/drawing/2014/main" val="2939978205"/>
                  </a:ext>
                </a:extLst>
              </a:tr>
              <a:tr h="370840">
                <a:tc>
                  <a:txBody>
                    <a:bodyPr/>
                    <a:lstStyle/>
                    <a:p>
                      <a:r>
                        <a:rPr lang="en-US" dirty="0">
                          <a:highlight>
                            <a:srgbClr val="FFFF00"/>
                          </a:highlight>
                        </a:rPr>
                        <a:t>100000</a:t>
                      </a:r>
                    </a:p>
                  </a:txBody>
                  <a:tcPr/>
                </a:tc>
                <a:tc>
                  <a:txBody>
                    <a:bodyPr/>
                    <a:lstStyle/>
                    <a:p>
                      <a:r>
                        <a:rPr lang="en-US" dirty="0">
                          <a:highlight>
                            <a:srgbClr val="FFFF00"/>
                          </a:highlight>
                        </a:rPr>
                        <a:t>0.00316</a:t>
                      </a:r>
                    </a:p>
                  </a:txBody>
                  <a:tcPr/>
                </a:tc>
                <a:extLst>
                  <a:ext uri="{0D108BD9-81ED-4DB2-BD59-A6C34878D82A}">
                    <a16:rowId xmlns:a16="http://schemas.microsoft.com/office/drawing/2014/main" val="1777942188"/>
                  </a:ext>
                </a:extLst>
              </a:tr>
              <a:tr h="370840">
                <a:tc>
                  <a:txBody>
                    <a:bodyPr/>
                    <a:lstStyle/>
                    <a:p>
                      <a:r>
                        <a:rPr lang="en-US" dirty="0"/>
                        <a:t>1000000</a:t>
                      </a:r>
                    </a:p>
                  </a:txBody>
                  <a:tcPr/>
                </a:tc>
                <a:tc>
                  <a:txBody>
                    <a:bodyPr/>
                    <a:lstStyle/>
                    <a:p>
                      <a:r>
                        <a:rPr lang="en-US" dirty="0"/>
                        <a:t>0.001</a:t>
                      </a:r>
                    </a:p>
                  </a:txBody>
                  <a:tcPr/>
                </a:tc>
                <a:extLst>
                  <a:ext uri="{0D108BD9-81ED-4DB2-BD59-A6C34878D82A}">
                    <a16:rowId xmlns:a16="http://schemas.microsoft.com/office/drawing/2014/main" val="3533169218"/>
                  </a:ext>
                </a:extLst>
              </a:tr>
            </a:tbl>
          </a:graphicData>
        </a:graphic>
      </p:graphicFrame>
      <p:pic>
        <p:nvPicPr>
          <p:cNvPr id="5" name="Picture 4">
            <a:extLst>
              <a:ext uri="{FF2B5EF4-FFF2-40B4-BE49-F238E27FC236}">
                <a16:creationId xmlns:a16="http://schemas.microsoft.com/office/drawing/2014/main" id="{0665592D-CFFD-0041-B484-8A946FE5ECDB}"/>
              </a:ext>
            </a:extLst>
          </p:cNvPr>
          <p:cNvPicPr>
            <a:picLocks noChangeAspect="1"/>
          </p:cNvPicPr>
          <p:nvPr/>
        </p:nvPicPr>
        <p:blipFill>
          <a:blip r:embed="rId3"/>
          <a:stretch>
            <a:fillRect/>
          </a:stretch>
        </p:blipFill>
        <p:spPr>
          <a:xfrm>
            <a:off x="7919314" y="1556146"/>
            <a:ext cx="4127500" cy="3441700"/>
          </a:xfrm>
          <a:prstGeom prst="rect">
            <a:avLst/>
          </a:prstGeom>
        </p:spPr>
      </p:pic>
      <p:sp>
        <p:nvSpPr>
          <p:cNvPr id="6" name="TextBox 5">
            <a:extLst>
              <a:ext uri="{FF2B5EF4-FFF2-40B4-BE49-F238E27FC236}">
                <a16:creationId xmlns:a16="http://schemas.microsoft.com/office/drawing/2014/main" id="{34FEE422-3742-0343-9FD3-AAAD043013D9}"/>
              </a:ext>
            </a:extLst>
          </p:cNvPr>
          <p:cNvSpPr txBox="1"/>
          <p:nvPr/>
        </p:nvSpPr>
        <p:spPr>
          <a:xfrm>
            <a:off x="838200" y="4955059"/>
            <a:ext cx="7107195" cy="369332"/>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如果每个样本都非常贵，那么提高精度会非常昂贵</a:t>
            </a:r>
            <a:endParaRPr lang="en-US"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DBF00C90-855A-8543-BA21-93A8B8DE7006}"/>
              </a:ext>
            </a:extLst>
          </p:cNvPr>
          <p:cNvSpPr>
            <a:spLocks noGrp="1"/>
          </p:cNvSpPr>
          <p:nvPr>
            <p:ph type="sldNum" sz="quarter" idx="12"/>
          </p:nvPr>
        </p:nvSpPr>
        <p:spPr/>
        <p:txBody>
          <a:bodyPr/>
          <a:lstStyle/>
          <a:p>
            <a:fld id="{419A3543-2AD2-8842-ABE5-219686FDD7E3}" type="slidenum">
              <a:rPr lang="en-US" smtClean="0"/>
              <a:t>50</a:t>
            </a:fld>
            <a:endParaRPr lang="en-US"/>
          </a:p>
        </p:txBody>
      </p:sp>
      <p:graphicFrame>
        <p:nvGraphicFramePr>
          <p:cNvPr id="7" name="Object 6">
            <a:extLst>
              <a:ext uri="{FF2B5EF4-FFF2-40B4-BE49-F238E27FC236}">
                <a16:creationId xmlns:a16="http://schemas.microsoft.com/office/drawing/2014/main" id="{DE4C59EC-3C26-084B-8909-B88E4F8FE148}"/>
              </a:ext>
            </a:extLst>
          </p:cNvPr>
          <p:cNvGraphicFramePr>
            <a:graphicFrameLocks noChangeAspect="1"/>
          </p:cNvGraphicFramePr>
          <p:nvPr>
            <p:extLst>
              <p:ext uri="{D42A27DB-BD31-4B8C-83A1-F6EECF244321}">
                <p14:modId xmlns:p14="http://schemas.microsoft.com/office/powerpoint/2010/main" val="2275788047"/>
              </p:ext>
            </p:extLst>
          </p:nvPr>
        </p:nvGraphicFramePr>
        <p:xfrm>
          <a:off x="5356956" y="2342609"/>
          <a:ext cx="9144000" cy="190500"/>
        </p:xfrm>
        <a:graphic>
          <a:graphicData uri="http://schemas.openxmlformats.org/presentationml/2006/ole">
            <mc:AlternateContent xmlns:mc="http://schemas.openxmlformats.org/markup-compatibility/2006">
              <mc:Choice xmlns:v="urn:schemas-microsoft-com:vml" Requires="v">
                <p:oleObj spid="_x0000_s96313"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5356956" y="2342609"/>
                        <a:ext cx="9144000" cy="190500"/>
                      </a:xfrm>
                      <a:prstGeom prst="rect">
                        <a:avLst/>
                      </a:prstGeom>
                    </p:spPr>
                  </p:pic>
                </p:oleObj>
              </mc:Fallback>
            </mc:AlternateContent>
          </a:graphicData>
        </a:graphic>
      </p:graphicFrame>
    </p:spTree>
    <p:extLst>
      <p:ext uri="{BB962C8B-B14F-4D97-AF65-F5344CB8AC3E}">
        <p14:creationId xmlns:p14="http://schemas.microsoft.com/office/powerpoint/2010/main" val="471881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EAC6-7980-4B4A-9CB6-5A4917DB169F}"/>
              </a:ext>
            </a:extLst>
          </p:cNvPr>
          <p:cNvSpPr>
            <a:spLocks noGrp="1"/>
          </p:cNvSpPr>
          <p:nvPr>
            <p:ph type="title"/>
          </p:nvPr>
        </p:nvSpPr>
        <p:spPr/>
        <p:txBody>
          <a:bodyPr/>
          <a:lstStyle/>
          <a:p>
            <a:r>
              <a:rPr lang="en-US" altLang="zh-CN" i="1" dirty="0"/>
              <a:t>p</a:t>
            </a:r>
            <a:r>
              <a:rPr lang="en-US" altLang="zh-CN" dirty="0"/>
              <a:t>-value</a:t>
            </a:r>
            <a:endParaRPr lang="en-US" dirty="0"/>
          </a:p>
        </p:txBody>
      </p:sp>
      <p:sp>
        <p:nvSpPr>
          <p:cNvPr id="3" name="Content Placeholder 2">
            <a:extLst>
              <a:ext uri="{FF2B5EF4-FFF2-40B4-BE49-F238E27FC236}">
                <a16:creationId xmlns:a16="http://schemas.microsoft.com/office/drawing/2014/main" id="{B6E46367-5442-EE41-8B04-56AB6546C179}"/>
              </a:ext>
            </a:extLst>
          </p:cNvPr>
          <p:cNvSpPr>
            <a:spLocks noGrp="1"/>
          </p:cNvSpPr>
          <p:nvPr>
            <p:ph idx="1"/>
          </p:nvPr>
        </p:nvSpPr>
        <p:spPr>
          <a:xfrm>
            <a:off x="838200" y="1825625"/>
            <a:ext cx="10515600" cy="1325563"/>
          </a:xfrm>
        </p:spPr>
        <p:txBody>
          <a:bodyPr/>
          <a:lstStyle/>
          <a:p>
            <a:r>
              <a:rPr lang="en-US" i="1"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值是个很有用，但也很有争议的统计量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目前来看，依旧无可替代</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B340474F-04EF-0544-A1AF-35C36C1AE371}"/>
              </a:ext>
            </a:extLst>
          </p:cNvPr>
          <p:cNvPicPr>
            <a:picLocks noChangeAspect="1"/>
          </p:cNvPicPr>
          <p:nvPr/>
        </p:nvPicPr>
        <p:blipFill>
          <a:blip r:embed="rId3"/>
          <a:stretch>
            <a:fillRect/>
          </a:stretch>
        </p:blipFill>
        <p:spPr>
          <a:xfrm>
            <a:off x="5511452" y="2774441"/>
            <a:ext cx="6540503" cy="3926982"/>
          </a:xfrm>
          <a:prstGeom prst="rect">
            <a:avLst/>
          </a:prstGeom>
        </p:spPr>
      </p:pic>
      <p:graphicFrame>
        <p:nvGraphicFramePr>
          <p:cNvPr id="6" name="Object 5">
            <a:extLst>
              <a:ext uri="{FF2B5EF4-FFF2-40B4-BE49-F238E27FC236}">
                <a16:creationId xmlns:a16="http://schemas.microsoft.com/office/drawing/2014/main" id="{7344F910-72DE-9444-A989-583C0287B71B}"/>
              </a:ext>
            </a:extLst>
          </p:cNvPr>
          <p:cNvGraphicFramePr>
            <a:graphicFrameLocks noChangeAspect="1"/>
          </p:cNvGraphicFramePr>
          <p:nvPr>
            <p:extLst>
              <p:ext uri="{D42A27DB-BD31-4B8C-83A1-F6EECF244321}">
                <p14:modId xmlns:p14="http://schemas.microsoft.com/office/powerpoint/2010/main" val="1291609998"/>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spid="_x0000_s81115" name="Document" r:id="rId4" imgW="9144000" imgH="190500" progId="Word.Document.12">
                  <p:embed/>
                </p:oleObj>
              </mc:Choice>
              <mc:Fallback>
                <p:oleObj name="Document" r:id="rId4" imgW="9144000" imgH="190500" progId="Word.Document.12">
                  <p:embed/>
                  <p:pic>
                    <p:nvPicPr>
                      <p:cNvPr id="0" name=""/>
                      <p:cNvPicPr/>
                      <p:nvPr/>
                    </p:nvPicPr>
                    <p:blipFill>
                      <a:blip r:embed="rId5"/>
                      <a:stretch>
                        <a:fillRect/>
                      </a:stretch>
                    </p:blipFill>
                    <p:spPr>
                      <a:xfrm>
                        <a:off x="1524000" y="3332163"/>
                        <a:ext cx="9144000" cy="1905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6E0DB69-7D4B-4440-9C1C-179B405C107A}"/>
              </a:ext>
            </a:extLst>
          </p:cNvPr>
          <p:cNvGraphicFramePr>
            <a:graphicFrameLocks noChangeAspect="1"/>
          </p:cNvGraphicFramePr>
          <p:nvPr>
            <p:extLst>
              <p:ext uri="{D42A27DB-BD31-4B8C-83A1-F6EECF244321}">
                <p14:modId xmlns:p14="http://schemas.microsoft.com/office/powerpoint/2010/main" val="2830699402"/>
              </p:ext>
            </p:extLst>
          </p:nvPr>
        </p:nvGraphicFramePr>
        <p:xfrm>
          <a:off x="973245" y="3596165"/>
          <a:ext cx="9144000" cy="965200"/>
        </p:xfrm>
        <a:graphic>
          <a:graphicData uri="http://schemas.openxmlformats.org/presentationml/2006/ole">
            <mc:AlternateContent xmlns:mc="http://schemas.openxmlformats.org/markup-compatibility/2006">
              <mc:Choice xmlns:v="urn:schemas-microsoft-com:vml" Requires="v">
                <p:oleObj spid="_x0000_s81116" name="Document" r:id="rId6" imgW="9144000" imgH="965200" progId="Word.Document.12">
                  <p:embed/>
                </p:oleObj>
              </mc:Choice>
              <mc:Fallback>
                <p:oleObj name="Document" r:id="rId6" imgW="9144000" imgH="965200" progId="Word.Document.12">
                  <p:embed/>
                  <p:pic>
                    <p:nvPicPr>
                      <p:cNvPr id="0" name=""/>
                      <p:cNvPicPr/>
                      <p:nvPr/>
                    </p:nvPicPr>
                    <p:blipFill>
                      <a:blip r:embed="rId7"/>
                      <a:stretch>
                        <a:fillRect/>
                      </a:stretch>
                    </p:blipFill>
                    <p:spPr>
                      <a:xfrm>
                        <a:off x="973245" y="3596165"/>
                        <a:ext cx="9144000" cy="9652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EC6F76E5-474B-124F-9037-52070A425723}"/>
              </a:ext>
            </a:extLst>
          </p:cNvPr>
          <p:cNvSpPr>
            <a:spLocks noGrp="1"/>
          </p:cNvSpPr>
          <p:nvPr>
            <p:ph type="sldNum" sz="quarter" idx="12"/>
          </p:nvPr>
        </p:nvSpPr>
        <p:spPr/>
        <p:txBody>
          <a:bodyPr/>
          <a:lstStyle/>
          <a:p>
            <a:fld id="{419A3543-2AD2-8842-ABE5-219686FDD7E3}" type="slidenum">
              <a:rPr lang="en-US" smtClean="0"/>
              <a:t>51</a:t>
            </a:fld>
            <a:endParaRPr lang="en-US"/>
          </a:p>
        </p:txBody>
      </p:sp>
    </p:spTree>
    <p:extLst>
      <p:ext uri="{BB962C8B-B14F-4D97-AF65-F5344CB8AC3E}">
        <p14:creationId xmlns:p14="http://schemas.microsoft.com/office/powerpoint/2010/main" val="4150605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C1FA-B7C6-CA4F-A5B9-547C655D6A29}"/>
              </a:ext>
            </a:extLst>
          </p:cNvPr>
          <p:cNvSpPr>
            <a:spLocks noGrp="1"/>
          </p:cNvSpPr>
          <p:nvPr>
            <p:ph type="title"/>
          </p:nvPr>
        </p:nvSpPr>
        <p:spPr/>
        <p:txBody>
          <a:bodyPr/>
          <a:lstStyle/>
          <a:p>
            <a:r>
              <a:rPr lang="en-US" i="1" dirty="0"/>
              <a:t>p</a:t>
            </a:r>
            <a:r>
              <a:rPr lang="en-US" dirty="0"/>
              <a:t>-value</a:t>
            </a:r>
            <a:r>
              <a:rPr lang="zh-CN" altLang="en-US" dirty="0">
                <a:latin typeface="Kaiti SC" panose="02010600040101010101" pitchFamily="2" charset="-122"/>
                <a:ea typeface="Kaiti SC" panose="02010600040101010101" pitchFamily="2" charset="-122"/>
              </a:rPr>
              <a:t>的特征</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B38AF5D-833D-4E4E-A845-E91AF5FAB408}"/>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服从</a:t>
            </a:r>
            <a:r>
              <a:rPr lang="en-US" altLang="zh-CN" dirty="0">
                <a:latin typeface="Kaiti SC" panose="02010600040101010101" pitchFamily="2" charset="-122"/>
                <a:ea typeface="Kaiti SC" panose="02010600040101010101" pitchFamily="2" charset="-122"/>
              </a:rPr>
              <a:t>Beta</a:t>
            </a:r>
            <a:r>
              <a:rPr lang="zh-CN" altLang="en-US" dirty="0">
                <a:latin typeface="Kaiti SC" panose="02010600040101010101" pitchFamily="2" charset="-122"/>
                <a:ea typeface="Kaiti SC" panose="02010600040101010101" pitchFamily="2" charset="-122"/>
              </a:rPr>
              <a:t>分布</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P</a:t>
            </a:r>
            <a:r>
              <a:rPr lang="zh-CN" altLang="en-US" dirty="0">
                <a:latin typeface="Kaiti SC" panose="02010600040101010101" pitchFamily="2" charset="-122"/>
                <a:ea typeface="Kaiti SC" panose="02010600040101010101" pitchFamily="2" charset="-122"/>
              </a:rPr>
              <a:t>值越小（越极端），方差越大</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76147BF-A675-124B-B1BB-B061BF4CDFDD}"/>
              </a:ext>
            </a:extLst>
          </p:cNvPr>
          <p:cNvPicPr>
            <a:picLocks noChangeAspect="1"/>
          </p:cNvPicPr>
          <p:nvPr/>
        </p:nvPicPr>
        <p:blipFill>
          <a:blip r:embed="rId2"/>
          <a:stretch>
            <a:fillRect/>
          </a:stretch>
        </p:blipFill>
        <p:spPr>
          <a:xfrm>
            <a:off x="1210860" y="3025469"/>
            <a:ext cx="4083920" cy="2431467"/>
          </a:xfrm>
          <a:prstGeom prst="rect">
            <a:avLst/>
          </a:prstGeom>
        </p:spPr>
      </p:pic>
      <p:pic>
        <p:nvPicPr>
          <p:cNvPr id="5" name="Picture 4">
            <a:extLst>
              <a:ext uri="{FF2B5EF4-FFF2-40B4-BE49-F238E27FC236}">
                <a16:creationId xmlns:a16="http://schemas.microsoft.com/office/drawing/2014/main" id="{CA950B3A-B65B-B84A-BCE6-0ACD59885E3B}"/>
              </a:ext>
            </a:extLst>
          </p:cNvPr>
          <p:cNvPicPr>
            <a:picLocks noChangeAspect="1"/>
          </p:cNvPicPr>
          <p:nvPr/>
        </p:nvPicPr>
        <p:blipFill>
          <a:blip r:embed="rId3"/>
          <a:stretch>
            <a:fillRect/>
          </a:stretch>
        </p:blipFill>
        <p:spPr>
          <a:xfrm>
            <a:off x="6659842" y="1120775"/>
            <a:ext cx="5461000" cy="5372100"/>
          </a:xfrm>
          <a:prstGeom prst="rect">
            <a:avLst/>
          </a:prstGeom>
        </p:spPr>
      </p:pic>
      <p:sp>
        <p:nvSpPr>
          <p:cNvPr id="6" name="Frame 5">
            <a:extLst>
              <a:ext uri="{FF2B5EF4-FFF2-40B4-BE49-F238E27FC236}">
                <a16:creationId xmlns:a16="http://schemas.microsoft.com/office/drawing/2014/main" id="{505141FA-319A-8241-AEF4-D566250A08F7}"/>
              </a:ext>
            </a:extLst>
          </p:cNvPr>
          <p:cNvSpPr/>
          <p:nvPr/>
        </p:nvSpPr>
        <p:spPr>
          <a:xfrm>
            <a:off x="6425852" y="5774499"/>
            <a:ext cx="5766148" cy="42751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a:extLst>
              <a:ext uri="{FF2B5EF4-FFF2-40B4-BE49-F238E27FC236}">
                <a16:creationId xmlns:a16="http://schemas.microsoft.com/office/drawing/2014/main" id="{BE72D8A7-3EB0-1C4F-ACD0-4AD3F9ED2736}"/>
              </a:ext>
            </a:extLst>
          </p:cNvPr>
          <p:cNvSpPr>
            <a:spLocks noGrp="1"/>
          </p:cNvSpPr>
          <p:nvPr>
            <p:ph type="sldNum" sz="quarter" idx="12"/>
          </p:nvPr>
        </p:nvSpPr>
        <p:spPr/>
        <p:txBody>
          <a:bodyPr/>
          <a:lstStyle/>
          <a:p>
            <a:fld id="{419A3543-2AD2-8842-ABE5-219686FDD7E3}" type="slidenum">
              <a:rPr lang="en-US" smtClean="0"/>
              <a:t>52</a:t>
            </a:fld>
            <a:endParaRPr lang="en-US"/>
          </a:p>
        </p:txBody>
      </p:sp>
    </p:spTree>
    <p:extLst>
      <p:ext uri="{BB962C8B-B14F-4D97-AF65-F5344CB8AC3E}">
        <p14:creationId xmlns:p14="http://schemas.microsoft.com/office/powerpoint/2010/main" val="1788197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0885C-1FEF-E243-96B9-087799CA29DF}"/>
              </a:ext>
            </a:extLst>
          </p:cNvPr>
          <p:cNvSpPr>
            <a:spLocks noGrp="1"/>
          </p:cNvSpPr>
          <p:nvPr>
            <p:ph type="title"/>
          </p:nvPr>
        </p:nvSpPr>
        <p:spPr/>
        <p:txBody>
          <a:bodyPr/>
          <a:lstStyle/>
          <a:p>
            <a:r>
              <a:rPr lang="en-US" dirty="0"/>
              <a:t>quincunx</a:t>
            </a:r>
          </a:p>
        </p:txBody>
      </p:sp>
      <p:pic>
        <p:nvPicPr>
          <p:cNvPr id="5" name="Content Placeholder 4">
            <a:extLst>
              <a:ext uri="{FF2B5EF4-FFF2-40B4-BE49-F238E27FC236}">
                <a16:creationId xmlns:a16="http://schemas.microsoft.com/office/drawing/2014/main" id="{2DFB8D3D-E933-8944-80CE-132F5F568440}"/>
              </a:ext>
            </a:extLst>
          </p:cNvPr>
          <p:cNvPicPr>
            <a:picLocks noGrp="1" noChangeAspect="1"/>
          </p:cNvPicPr>
          <p:nvPr>
            <p:ph idx="1"/>
          </p:nvPr>
        </p:nvPicPr>
        <p:blipFill>
          <a:blip r:embed="rId2"/>
          <a:stretch>
            <a:fillRect/>
          </a:stretch>
        </p:blipFill>
        <p:spPr>
          <a:xfrm>
            <a:off x="806616" y="1825625"/>
            <a:ext cx="6495291" cy="4351338"/>
          </a:xfrm>
        </p:spPr>
      </p:pic>
      <p:sp>
        <p:nvSpPr>
          <p:cNvPr id="3" name="Slide Number Placeholder 2">
            <a:extLst>
              <a:ext uri="{FF2B5EF4-FFF2-40B4-BE49-F238E27FC236}">
                <a16:creationId xmlns:a16="http://schemas.microsoft.com/office/drawing/2014/main" id="{74A5C147-2650-BA42-932D-5BFE6EBB892C}"/>
              </a:ext>
            </a:extLst>
          </p:cNvPr>
          <p:cNvSpPr>
            <a:spLocks noGrp="1"/>
          </p:cNvSpPr>
          <p:nvPr>
            <p:ph type="sldNum" sz="quarter" idx="12"/>
          </p:nvPr>
        </p:nvSpPr>
        <p:spPr/>
        <p:txBody>
          <a:bodyPr/>
          <a:lstStyle/>
          <a:p>
            <a:fld id="{419A3543-2AD2-8842-ABE5-219686FDD7E3}" type="slidenum">
              <a:rPr lang="en-US" smtClean="0"/>
              <a:t>53</a:t>
            </a:fld>
            <a:endParaRPr lang="en-US"/>
          </a:p>
        </p:txBody>
      </p:sp>
    </p:spTree>
    <p:extLst>
      <p:ext uri="{BB962C8B-B14F-4D97-AF65-F5344CB8AC3E}">
        <p14:creationId xmlns:p14="http://schemas.microsoft.com/office/powerpoint/2010/main" val="3198059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A737-8E64-AC4D-97BE-9A76C0F1EC2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942D0F8-5B72-6B4D-A1D7-4B8FE9D147FF}"/>
              </a:ext>
            </a:extLst>
          </p:cNvPr>
          <p:cNvPicPr>
            <a:picLocks noGrp="1" noChangeAspect="1"/>
          </p:cNvPicPr>
          <p:nvPr>
            <p:ph idx="1"/>
          </p:nvPr>
        </p:nvPicPr>
        <p:blipFill>
          <a:blip r:embed="rId2"/>
          <a:stretch>
            <a:fillRect/>
          </a:stretch>
        </p:blipFill>
        <p:spPr>
          <a:xfrm>
            <a:off x="6839212" y="1789418"/>
            <a:ext cx="4357840" cy="3696819"/>
          </a:xfrm>
        </p:spPr>
      </p:pic>
      <p:pic>
        <p:nvPicPr>
          <p:cNvPr id="6" name="Content Placeholder 4">
            <a:extLst>
              <a:ext uri="{FF2B5EF4-FFF2-40B4-BE49-F238E27FC236}">
                <a16:creationId xmlns:a16="http://schemas.microsoft.com/office/drawing/2014/main" id="{9F505D0C-A820-8942-AE30-5B5A683061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3131" y="2302017"/>
            <a:ext cx="4445000" cy="2933700"/>
          </a:xfrm>
          <a:prstGeom prst="rect">
            <a:avLst/>
          </a:prstGeom>
        </p:spPr>
      </p:pic>
      <p:sp>
        <p:nvSpPr>
          <p:cNvPr id="3" name="Slide Number Placeholder 2">
            <a:extLst>
              <a:ext uri="{FF2B5EF4-FFF2-40B4-BE49-F238E27FC236}">
                <a16:creationId xmlns:a16="http://schemas.microsoft.com/office/drawing/2014/main" id="{031C4D05-5EFA-0541-8E35-220DC457B6BA}"/>
              </a:ext>
            </a:extLst>
          </p:cNvPr>
          <p:cNvSpPr>
            <a:spLocks noGrp="1"/>
          </p:cNvSpPr>
          <p:nvPr>
            <p:ph type="sldNum" sz="quarter" idx="12"/>
          </p:nvPr>
        </p:nvSpPr>
        <p:spPr/>
        <p:txBody>
          <a:bodyPr/>
          <a:lstStyle/>
          <a:p>
            <a:fld id="{419A3543-2AD2-8842-ABE5-219686FDD7E3}" type="slidenum">
              <a:rPr lang="en-US" smtClean="0"/>
              <a:t>54</a:t>
            </a:fld>
            <a:endParaRPr lang="en-US"/>
          </a:p>
        </p:txBody>
      </p:sp>
    </p:spTree>
    <p:extLst>
      <p:ext uri="{BB962C8B-B14F-4D97-AF65-F5344CB8AC3E}">
        <p14:creationId xmlns:p14="http://schemas.microsoft.com/office/powerpoint/2010/main" val="2608176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9F75-578E-D943-966B-B1B444449C4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群体，样本</a:t>
            </a:r>
            <a:endParaRPr lang="en-US" dirty="0">
              <a:latin typeface="Kaiti SC" panose="02010600040101010101" pitchFamily="2" charset="-122"/>
              <a:ea typeface="Kaiti SC" panose="02010600040101010101" pitchFamily="2" charset="-122"/>
            </a:endParaRPr>
          </a:p>
        </p:txBody>
      </p:sp>
      <p:sp>
        <p:nvSpPr>
          <p:cNvPr id="7" name="Rounded Rectangle 6">
            <a:extLst>
              <a:ext uri="{FF2B5EF4-FFF2-40B4-BE49-F238E27FC236}">
                <a16:creationId xmlns:a16="http://schemas.microsoft.com/office/drawing/2014/main" id="{4918CF2D-13F4-9C45-8A4D-17A4E44A4E64}"/>
              </a:ext>
            </a:extLst>
          </p:cNvPr>
          <p:cNvSpPr/>
          <p:nvPr/>
        </p:nvSpPr>
        <p:spPr>
          <a:xfrm>
            <a:off x="431217" y="2048472"/>
            <a:ext cx="3582444" cy="29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6E32EB-817B-6546-B0E9-E4D050ECF533}"/>
              </a:ext>
            </a:extLst>
          </p:cNvPr>
          <p:cNvSpPr/>
          <p:nvPr/>
        </p:nvSpPr>
        <p:spPr>
          <a:xfrm>
            <a:off x="2120842" y="2655518"/>
            <a:ext cx="739036" cy="62630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D8D2B03-4CC7-BD4A-B6D6-E21348445D9E}"/>
              </a:ext>
            </a:extLst>
          </p:cNvPr>
          <p:cNvSpPr/>
          <p:nvPr/>
        </p:nvSpPr>
        <p:spPr>
          <a:xfrm>
            <a:off x="675477" y="2266052"/>
            <a:ext cx="931332" cy="8496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AF59AB-24AE-B940-9A2C-8F9FCB198E95}"/>
              </a:ext>
            </a:extLst>
          </p:cNvPr>
          <p:cNvSpPr/>
          <p:nvPr/>
        </p:nvSpPr>
        <p:spPr>
          <a:xfrm>
            <a:off x="1849908" y="4094849"/>
            <a:ext cx="739036" cy="62630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B1FCFC-D058-7341-B3E3-EBDF6C804F66}"/>
              </a:ext>
            </a:extLst>
          </p:cNvPr>
          <p:cNvSpPr txBox="1"/>
          <p:nvPr/>
        </p:nvSpPr>
        <p:spPr>
          <a:xfrm>
            <a:off x="4290629" y="1185333"/>
            <a:ext cx="7782838" cy="461665"/>
          </a:xfrm>
          <a:prstGeom prst="rect">
            <a:avLst/>
          </a:prstGeom>
          <a:noFill/>
        </p:spPr>
        <p:txBody>
          <a:bodyPr wrap="square" rtlCol="0">
            <a:spAutoFit/>
          </a:bodyPr>
          <a:lstStyle/>
          <a:p>
            <a:r>
              <a:rPr lang="zh-CN" altLang="en-US" sz="2400" dirty="0">
                <a:solidFill>
                  <a:schemeClr val="bg1"/>
                </a:solidFill>
                <a:highlight>
                  <a:srgbClr val="0000FF"/>
                </a:highlight>
                <a:latin typeface="Kaiti SC" panose="02010600040101010101" pitchFamily="2" charset="-122"/>
                <a:ea typeface="Kaiti SC" panose="02010600040101010101" pitchFamily="2" charset="-122"/>
              </a:rPr>
              <a:t>群体：</a:t>
            </a:r>
            <a:r>
              <a:rPr lang="en-US" altLang="zh-CN" sz="2400" dirty="0">
                <a:latin typeface="Kaiti SC" panose="02010600040101010101" pitchFamily="2" charset="-122"/>
                <a:ea typeface="Kaiti SC" panose="02010600040101010101" pitchFamily="2" charset="-122"/>
              </a:rPr>
              <a:t>{1,2,3,4,5,6,7,8,9,10,11,12,13,14,15,16,17,18,19,20}</a:t>
            </a:r>
            <a:endParaRPr lang="en-US" sz="2400" dirty="0">
              <a:latin typeface="Kaiti SC" panose="02010600040101010101" pitchFamily="2" charset="-122"/>
              <a:ea typeface="Kaiti SC" panose="02010600040101010101" pitchFamily="2" charset="-122"/>
            </a:endParaRPr>
          </a:p>
        </p:txBody>
      </p:sp>
      <p:sp>
        <p:nvSpPr>
          <p:cNvPr id="12" name="TextBox 11">
            <a:extLst>
              <a:ext uri="{FF2B5EF4-FFF2-40B4-BE49-F238E27FC236}">
                <a16:creationId xmlns:a16="http://schemas.microsoft.com/office/drawing/2014/main" id="{83F15D14-B9C4-394C-969C-8C323B37A299}"/>
              </a:ext>
            </a:extLst>
          </p:cNvPr>
          <p:cNvSpPr txBox="1"/>
          <p:nvPr/>
        </p:nvSpPr>
        <p:spPr>
          <a:xfrm>
            <a:off x="4273697" y="2302930"/>
            <a:ext cx="7782839" cy="461665"/>
          </a:xfrm>
          <a:prstGeom prst="rect">
            <a:avLst/>
          </a:prstGeom>
          <a:noFill/>
        </p:spPr>
        <p:txBody>
          <a:bodyPr wrap="square" rtlCol="0">
            <a:spAutoFit/>
          </a:bodyPr>
          <a:lstStyle/>
          <a:p>
            <a:r>
              <a:rPr lang="zh-CN" altLang="en-US" sz="2400" dirty="0">
                <a:highlight>
                  <a:srgbClr val="FFFF00"/>
                </a:highlight>
                <a:latin typeface="Kaiti SC" panose="02010600040101010101" pitchFamily="2" charset="-122"/>
                <a:ea typeface="Kaiti SC" panose="02010600040101010101" pitchFamily="2" charset="-122"/>
              </a:rPr>
              <a:t>样本</a:t>
            </a:r>
            <a:r>
              <a:rPr lang="en-US" altLang="zh-CN" sz="2400" dirty="0">
                <a:highlight>
                  <a:srgbClr val="FFFF00"/>
                </a:highlight>
                <a:latin typeface="Kaiti SC" panose="02010600040101010101" pitchFamily="2" charset="-122"/>
                <a:ea typeface="Kaiti SC" panose="02010600040101010101" pitchFamily="2" charset="-122"/>
              </a:rPr>
              <a:t>1</a:t>
            </a:r>
            <a:r>
              <a:rPr lang="zh-CN" altLang="en-US" sz="2400" dirty="0">
                <a:highlight>
                  <a:srgbClr val="FFFF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{2,4,5,9,12,13,14,17,18,19}, </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11.3</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6.07</a:t>
            </a:r>
            <a:endParaRPr lang="en-US" sz="2400" dirty="0">
              <a:latin typeface="Kaiti SC" panose="02010600040101010101" pitchFamily="2" charset="-122"/>
              <a:ea typeface="Kaiti SC" panose="02010600040101010101" pitchFamily="2" charset="-122"/>
            </a:endParaRPr>
          </a:p>
        </p:txBody>
      </p:sp>
      <p:sp>
        <p:nvSpPr>
          <p:cNvPr id="13" name="TextBox 12">
            <a:extLst>
              <a:ext uri="{FF2B5EF4-FFF2-40B4-BE49-F238E27FC236}">
                <a16:creationId xmlns:a16="http://schemas.microsoft.com/office/drawing/2014/main" id="{D790F9E1-9BF2-AF46-B793-582FBAB5C52B}"/>
              </a:ext>
            </a:extLst>
          </p:cNvPr>
          <p:cNvSpPr txBox="1"/>
          <p:nvPr/>
        </p:nvSpPr>
        <p:spPr>
          <a:xfrm>
            <a:off x="4290632" y="3014133"/>
            <a:ext cx="7782839" cy="461665"/>
          </a:xfrm>
          <a:prstGeom prst="rect">
            <a:avLst/>
          </a:prstGeom>
          <a:noFill/>
        </p:spPr>
        <p:txBody>
          <a:bodyPr wrap="square" rtlCol="0">
            <a:spAutoFit/>
          </a:bodyPr>
          <a:lstStyle/>
          <a:p>
            <a:r>
              <a:rPr lang="zh-CN" altLang="en-US" sz="2400" dirty="0">
                <a:solidFill>
                  <a:schemeClr val="bg1"/>
                </a:solidFill>
                <a:highlight>
                  <a:srgbClr val="FF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FF0000"/>
                </a:highlight>
                <a:latin typeface="Kaiti SC" panose="02010600040101010101" pitchFamily="2" charset="-122"/>
                <a:ea typeface="Kaiti SC" panose="02010600040101010101" pitchFamily="2" charset="-122"/>
              </a:rPr>
              <a:t>2</a:t>
            </a:r>
            <a:r>
              <a:rPr lang="zh-CN" altLang="en-US" sz="2400" dirty="0">
                <a:solidFill>
                  <a:schemeClr val="bg1"/>
                </a:solidFill>
                <a:highlight>
                  <a:srgbClr val="FF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{4,5,7,8,9,11,12,13,15,17}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10.1</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4.25</a:t>
            </a:r>
            <a:endParaRPr lang="en-US" sz="2400" dirty="0">
              <a:latin typeface="Kaiti SC" panose="02010600040101010101" pitchFamily="2" charset="-122"/>
              <a:ea typeface="Kaiti SC" panose="02010600040101010101" pitchFamily="2" charset="-122"/>
            </a:endParaRPr>
          </a:p>
        </p:txBody>
      </p:sp>
      <p:sp>
        <p:nvSpPr>
          <p:cNvPr id="14" name="TextBox 13">
            <a:extLst>
              <a:ext uri="{FF2B5EF4-FFF2-40B4-BE49-F238E27FC236}">
                <a16:creationId xmlns:a16="http://schemas.microsoft.com/office/drawing/2014/main" id="{5C7D0E0F-D920-BF42-8274-959664368B70}"/>
              </a:ext>
            </a:extLst>
          </p:cNvPr>
          <p:cNvSpPr txBox="1"/>
          <p:nvPr/>
        </p:nvSpPr>
        <p:spPr>
          <a:xfrm>
            <a:off x="4301079" y="3725323"/>
            <a:ext cx="7713701" cy="461665"/>
          </a:xfrm>
          <a:prstGeom prst="rect">
            <a:avLst/>
          </a:prstGeom>
          <a:noFill/>
        </p:spPr>
        <p:txBody>
          <a:bodyPr wrap="square" rtlCol="0">
            <a:spAutoFit/>
          </a:bodyPr>
          <a:lstStyle/>
          <a:p>
            <a:r>
              <a:rPr lang="zh-CN" altLang="en-US" sz="2400" dirty="0">
                <a:solidFill>
                  <a:schemeClr val="bg1"/>
                </a:solidFill>
                <a:highlight>
                  <a:srgbClr val="000000"/>
                </a:highlight>
                <a:latin typeface="Kaiti SC" panose="02010600040101010101" pitchFamily="2" charset="-122"/>
                <a:ea typeface="Kaiti SC" panose="02010600040101010101" pitchFamily="2" charset="-122"/>
              </a:rPr>
              <a:t>样本</a:t>
            </a:r>
            <a:r>
              <a:rPr lang="en-US" altLang="zh-CN" sz="2400" dirty="0">
                <a:solidFill>
                  <a:schemeClr val="bg1"/>
                </a:solidFill>
                <a:highlight>
                  <a:srgbClr val="000000"/>
                </a:highlight>
                <a:latin typeface="Kaiti SC" panose="02010600040101010101" pitchFamily="2" charset="-122"/>
                <a:ea typeface="Kaiti SC" panose="02010600040101010101" pitchFamily="2" charset="-122"/>
              </a:rPr>
              <a:t>3</a:t>
            </a:r>
            <a:r>
              <a:rPr lang="zh-CN" altLang="en-US" sz="2400" dirty="0">
                <a:solidFill>
                  <a:schemeClr val="bg1"/>
                </a:solidFill>
                <a:highlight>
                  <a:srgbClr val="000000"/>
                </a:highlight>
                <a:latin typeface="Kaiti SC" panose="02010600040101010101" pitchFamily="2" charset="-122"/>
                <a:ea typeface="Kaiti SC" panose="02010600040101010101" pitchFamily="2" charset="-122"/>
              </a:rPr>
              <a:t>：</a:t>
            </a:r>
            <a:r>
              <a:rPr lang="en-US" altLang="zh-CN" sz="2400" dirty="0">
                <a:latin typeface="Kaiti SC" panose="02010600040101010101" pitchFamily="2" charset="-122"/>
                <a:ea typeface="Kaiti SC" panose="02010600040101010101" pitchFamily="2" charset="-122"/>
              </a:rPr>
              <a:t>{1,2,3,6,11,12,13,15,16,17}</a:t>
            </a:r>
            <a:r>
              <a:rPr lang="zh-CN" altLang="en-US" sz="2400" dirty="0">
                <a:latin typeface="Kaiti SC" panose="02010600040101010101" pitchFamily="2" charset="-122"/>
                <a:ea typeface="Kaiti SC" panose="02010600040101010101" pitchFamily="2" charset="-122"/>
              </a:rPr>
              <a:t>，均值</a:t>
            </a:r>
            <a:r>
              <a:rPr lang="en-US" altLang="zh-CN" sz="2400" dirty="0">
                <a:latin typeface="Kaiti SC" panose="02010600040101010101" pitchFamily="2" charset="-122"/>
                <a:ea typeface="Kaiti SC" panose="02010600040101010101" pitchFamily="2" charset="-122"/>
              </a:rPr>
              <a:t>9.6</a:t>
            </a:r>
            <a:r>
              <a:rPr lang="zh-CN" altLang="en-US" sz="2400" dirty="0">
                <a:latin typeface="Kaiti SC" panose="02010600040101010101" pitchFamily="2" charset="-122"/>
                <a:ea typeface="Kaiti SC" panose="02010600040101010101" pitchFamily="2" charset="-122"/>
              </a:rPr>
              <a:t>，抽样误差</a:t>
            </a:r>
            <a:r>
              <a:rPr lang="en-US" altLang="zh-CN" sz="2400" dirty="0">
                <a:latin typeface="Kaiti SC" panose="02010600040101010101" pitchFamily="2" charset="-122"/>
                <a:ea typeface="Kaiti SC" panose="02010600040101010101" pitchFamily="2" charset="-122"/>
              </a:rPr>
              <a:t>6.08</a:t>
            </a:r>
            <a:endParaRPr lang="en-US" sz="2400" dirty="0">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5828DC24-455C-4745-9209-97BA1F7FF163}"/>
              </a:ext>
            </a:extLst>
          </p:cNvPr>
          <p:cNvSpPr>
            <a:spLocks noGrp="1"/>
          </p:cNvSpPr>
          <p:nvPr>
            <p:ph type="sldNum" sz="quarter" idx="12"/>
          </p:nvPr>
        </p:nvSpPr>
        <p:spPr/>
        <p:txBody>
          <a:bodyPr/>
          <a:lstStyle/>
          <a:p>
            <a:fld id="{419A3543-2AD2-8842-ABE5-219686FDD7E3}" type="slidenum">
              <a:rPr lang="en-US" smtClean="0"/>
              <a:t>55</a:t>
            </a:fld>
            <a:endParaRPr lang="en-US"/>
          </a:p>
        </p:txBody>
      </p:sp>
    </p:spTree>
    <p:extLst>
      <p:ext uri="{BB962C8B-B14F-4D97-AF65-F5344CB8AC3E}">
        <p14:creationId xmlns:p14="http://schemas.microsoft.com/office/powerpoint/2010/main" val="289784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5439-98C6-8546-82CF-32CD1B32CCD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样本大小</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70392699-39AB-C146-9DD3-B1996E076E54}"/>
              </a:ext>
            </a:extLst>
          </p:cNvPr>
          <p:cNvPicPr>
            <a:picLocks noGrp="1" noChangeAspect="1"/>
          </p:cNvPicPr>
          <p:nvPr>
            <p:ph idx="1"/>
          </p:nvPr>
        </p:nvPicPr>
        <p:blipFill>
          <a:blip r:embed="rId2"/>
          <a:stretch>
            <a:fillRect/>
          </a:stretch>
        </p:blipFill>
        <p:spPr>
          <a:xfrm>
            <a:off x="5120151" y="216958"/>
            <a:ext cx="6870755" cy="6437842"/>
          </a:xfrm>
        </p:spPr>
      </p:pic>
      <p:sp>
        <p:nvSpPr>
          <p:cNvPr id="6" name="TextBox 5">
            <a:extLst>
              <a:ext uri="{FF2B5EF4-FFF2-40B4-BE49-F238E27FC236}">
                <a16:creationId xmlns:a16="http://schemas.microsoft.com/office/drawing/2014/main" id="{44AD0A98-7E38-7E40-99D2-45F97BE6F143}"/>
              </a:ext>
            </a:extLst>
          </p:cNvPr>
          <p:cNvSpPr txBox="1"/>
          <p:nvPr/>
        </p:nvSpPr>
        <p:spPr>
          <a:xfrm>
            <a:off x="838200" y="1337734"/>
            <a:ext cx="4038600" cy="2246769"/>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群体</a:t>
            </a:r>
            <a:r>
              <a:rPr lang="en-AU" altLang="zh-CN" sz="2800" dirty="0">
                <a:latin typeface="Kaiti SC" panose="02010600040101010101" pitchFamily="2" charset="-122"/>
                <a:ea typeface="Kaiti SC" panose="02010600040101010101" pitchFamily="2" charset="-122"/>
              </a:rPr>
              <a:t>:{1,2,3,…,100}</a:t>
            </a:r>
          </a:p>
          <a:p>
            <a:endParaRPr lang="en-AU" altLang="zh-CN" sz="2800" dirty="0">
              <a:latin typeface="Kaiti SC" panose="02010600040101010101" pitchFamily="2" charset="-122"/>
              <a:ea typeface="Kaiti SC" panose="02010600040101010101" pitchFamily="2" charset="-122"/>
            </a:endParaRPr>
          </a:p>
          <a:p>
            <a:r>
              <a:rPr lang="zh-CN" altLang="en-AU" sz="2800" dirty="0">
                <a:latin typeface="Kaiti SC" panose="02010600040101010101" pitchFamily="2" charset="-122"/>
                <a:ea typeface="Kaiti SC" panose="02010600040101010101" pitchFamily="2" charset="-122"/>
              </a:rPr>
              <a:t>每次</a:t>
            </a:r>
            <a:r>
              <a:rPr lang="zh-CN" altLang="en-US" sz="2800" dirty="0">
                <a:latin typeface="Kaiti SC" panose="02010600040101010101" pitchFamily="2" charset="-122"/>
                <a:ea typeface="Kaiti SC" panose="02010600040101010101" pitchFamily="2" charset="-122"/>
              </a:rPr>
              <a:t>抽</a:t>
            </a:r>
            <a:r>
              <a:rPr lang="en-US" altLang="zh-CN" sz="2800" dirty="0">
                <a:highlight>
                  <a:srgbClr val="FF0000"/>
                </a:highlight>
                <a:latin typeface="Kaiti SC" panose="02010600040101010101" pitchFamily="2" charset="-122"/>
                <a:ea typeface="Kaiti SC" panose="02010600040101010101" pitchFamily="2" charset="-122"/>
              </a:rPr>
              <a:t>4</a:t>
            </a:r>
            <a:r>
              <a:rPr lang="zh-CN" altLang="en-US" sz="2800" dirty="0">
                <a:highlight>
                  <a:srgbClr val="FF000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highlight>
                  <a:srgbClr val="C0C0C0"/>
                </a:highlight>
                <a:latin typeface="Kaiti SC" panose="02010600040101010101" pitchFamily="2" charset="-122"/>
                <a:ea typeface="Kaiti SC" panose="02010600040101010101" pitchFamily="2" charset="-122"/>
              </a:rPr>
              <a:t>25</a:t>
            </a:r>
            <a:r>
              <a:rPr lang="zh-CN" altLang="en-US" sz="2800" dirty="0">
                <a:highlight>
                  <a:srgbClr val="C0C0C0"/>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altLang="zh-CN"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每次抽</a:t>
            </a:r>
            <a:r>
              <a:rPr lang="en-US" altLang="zh-CN" sz="2800" dirty="0">
                <a:solidFill>
                  <a:schemeClr val="bg1"/>
                </a:solidFill>
                <a:highlight>
                  <a:srgbClr val="0000FF"/>
                </a:highlight>
                <a:latin typeface="Kaiti SC" panose="02010600040101010101" pitchFamily="2" charset="-122"/>
                <a:ea typeface="Kaiti SC" panose="02010600040101010101" pitchFamily="2" charset="-122"/>
              </a:rPr>
              <a:t>49</a:t>
            </a:r>
            <a:r>
              <a:rPr lang="zh-CN" altLang="en-US" sz="2800" dirty="0">
                <a:solidFill>
                  <a:schemeClr val="bg1"/>
                </a:solidFill>
                <a:highlight>
                  <a:srgbClr val="0000FF"/>
                </a:highlight>
                <a:latin typeface="Kaiti SC" panose="02010600040101010101" pitchFamily="2" charset="-122"/>
                <a:ea typeface="Kaiti SC" panose="02010600040101010101" pitchFamily="2" charset="-122"/>
              </a:rPr>
              <a:t>个</a:t>
            </a:r>
            <a:r>
              <a:rPr lang="zh-CN" altLang="en-US" sz="2800" dirty="0">
                <a:latin typeface="Kaiti SC" panose="02010600040101010101" pitchFamily="2" charset="-122"/>
                <a:ea typeface="Kaiti SC" panose="02010600040101010101" pitchFamily="2" charset="-122"/>
              </a:rPr>
              <a:t>，</a:t>
            </a:r>
            <a:r>
              <a:rPr lang="zh-CN" altLang="en-AU" sz="2800" dirty="0">
                <a:latin typeface="Kaiti SC" panose="02010600040101010101" pitchFamily="2" charset="-122"/>
                <a:ea typeface="Kaiti SC" panose="02010600040101010101" pitchFamily="2" charset="-122"/>
              </a:rPr>
              <a:t>取</a:t>
            </a:r>
            <a:r>
              <a:rPr lang="zh-CN" altLang="en-US" sz="2800" dirty="0">
                <a:latin typeface="Kaiti SC" panose="02010600040101010101" pitchFamily="2" charset="-122"/>
                <a:ea typeface="Kaiti SC" panose="02010600040101010101" pitchFamily="2" charset="-122"/>
              </a:rPr>
              <a:t>均值</a:t>
            </a:r>
            <a:endParaRPr lang="en-US" sz="2800" dirty="0">
              <a:solidFill>
                <a:schemeClr val="bg1"/>
              </a:solidFill>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01A4B676-120C-6947-8B7A-5D79FBFE4C49}"/>
              </a:ext>
            </a:extLst>
          </p:cNvPr>
          <p:cNvSpPr txBox="1"/>
          <p:nvPr/>
        </p:nvSpPr>
        <p:spPr>
          <a:xfrm>
            <a:off x="838203" y="3962400"/>
            <a:ext cx="4038600" cy="954107"/>
          </a:xfrm>
          <a:prstGeom prst="rect">
            <a:avLst/>
          </a:prstGeom>
          <a:noFill/>
        </p:spPr>
        <p:txBody>
          <a:bodyPr wrap="square" rtlCol="0">
            <a:spAutoFit/>
          </a:bodyPr>
          <a:lstStyle/>
          <a:p>
            <a:r>
              <a:rPr lang="zh-CN" altLang="en-US" sz="2800" dirty="0">
                <a:latin typeface="Kaiti SC" panose="02010600040101010101" pitchFamily="2" charset="-122"/>
                <a:ea typeface="Kaiti SC" panose="02010600040101010101" pitchFamily="2" charset="-122"/>
              </a:rPr>
              <a:t>结论：</a:t>
            </a:r>
            <a:r>
              <a:rPr lang="zh-CN" altLang="en-US" sz="2800" dirty="0">
                <a:highlight>
                  <a:srgbClr val="00FF00"/>
                </a:highlight>
                <a:latin typeface="Kaiti SC" panose="02010600040101010101" pitchFamily="2" charset="-122"/>
                <a:ea typeface="Kaiti SC" panose="02010600040101010101" pitchFamily="2" charset="-122"/>
              </a:rPr>
              <a:t>均值</a:t>
            </a:r>
            <a:r>
              <a:rPr lang="zh-CN" altLang="en-US" sz="2800" dirty="0">
                <a:latin typeface="Kaiti SC" panose="02010600040101010101" pitchFamily="2" charset="-122"/>
                <a:ea typeface="Kaiti SC" panose="02010600040101010101" pitchFamily="2" charset="-122"/>
              </a:rPr>
              <a:t>不变，抽样方差随样本变小</a:t>
            </a:r>
            <a:endParaRPr lang="en-US" sz="2800" dirty="0">
              <a:latin typeface="Kaiti SC" panose="02010600040101010101" pitchFamily="2" charset="-122"/>
              <a:ea typeface="Kaiti SC" panose="02010600040101010101" pitchFamily="2" charset="-122"/>
            </a:endParaRPr>
          </a:p>
        </p:txBody>
      </p:sp>
      <p:pic>
        <p:nvPicPr>
          <p:cNvPr id="8" name="Picture 7">
            <a:extLst>
              <a:ext uri="{FF2B5EF4-FFF2-40B4-BE49-F238E27FC236}">
                <a16:creationId xmlns:a16="http://schemas.microsoft.com/office/drawing/2014/main" id="{67999DBF-151B-5F44-B2E0-63442432E132}"/>
              </a:ext>
            </a:extLst>
          </p:cNvPr>
          <p:cNvPicPr>
            <a:picLocks noChangeAspect="1"/>
          </p:cNvPicPr>
          <p:nvPr/>
        </p:nvPicPr>
        <p:blipFill>
          <a:blip r:embed="rId3"/>
          <a:stretch>
            <a:fillRect/>
          </a:stretch>
        </p:blipFill>
        <p:spPr>
          <a:xfrm>
            <a:off x="904844" y="5135649"/>
            <a:ext cx="3771900" cy="1536700"/>
          </a:xfrm>
          <a:prstGeom prst="rect">
            <a:avLst/>
          </a:prstGeom>
        </p:spPr>
      </p:pic>
      <p:sp>
        <p:nvSpPr>
          <p:cNvPr id="3" name="Slide Number Placeholder 2">
            <a:extLst>
              <a:ext uri="{FF2B5EF4-FFF2-40B4-BE49-F238E27FC236}">
                <a16:creationId xmlns:a16="http://schemas.microsoft.com/office/drawing/2014/main" id="{905B861B-71B0-A148-AACF-87B7F75626FE}"/>
              </a:ext>
            </a:extLst>
          </p:cNvPr>
          <p:cNvSpPr>
            <a:spLocks noGrp="1"/>
          </p:cNvSpPr>
          <p:nvPr>
            <p:ph type="sldNum" sz="quarter" idx="12"/>
          </p:nvPr>
        </p:nvSpPr>
        <p:spPr/>
        <p:txBody>
          <a:bodyPr/>
          <a:lstStyle/>
          <a:p>
            <a:fld id="{419A3543-2AD2-8842-ABE5-219686FDD7E3}" type="slidenum">
              <a:rPr lang="en-US" smtClean="0"/>
              <a:t>56</a:t>
            </a:fld>
            <a:endParaRPr lang="en-US"/>
          </a:p>
        </p:txBody>
      </p:sp>
    </p:spTree>
    <p:extLst>
      <p:ext uri="{BB962C8B-B14F-4D97-AF65-F5344CB8AC3E}">
        <p14:creationId xmlns:p14="http://schemas.microsoft.com/office/powerpoint/2010/main" val="3038588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1FC2-A873-CF48-9723-1872861027C8}"/>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抛硬币</a:t>
            </a: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82EEB8EE-5C39-0E4E-ACA8-E25D99FA0357}"/>
              </a:ext>
            </a:extLst>
          </p:cNvPr>
          <p:cNvPicPr>
            <a:picLocks noChangeAspect="1"/>
          </p:cNvPicPr>
          <p:nvPr/>
        </p:nvPicPr>
        <p:blipFill>
          <a:blip r:embed="rId2"/>
          <a:stretch>
            <a:fillRect/>
          </a:stretch>
        </p:blipFill>
        <p:spPr>
          <a:xfrm>
            <a:off x="4521199" y="1568450"/>
            <a:ext cx="7625375" cy="4578350"/>
          </a:xfrm>
          <a:prstGeom prst="rect">
            <a:avLst/>
          </a:prstGeom>
        </p:spPr>
      </p:pic>
      <p:sp>
        <p:nvSpPr>
          <p:cNvPr id="6" name="TextBox 5">
            <a:extLst>
              <a:ext uri="{FF2B5EF4-FFF2-40B4-BE49-F238E27FC236}">
                <a16:creationId xmlns:a16="http://schemas.microsoft.com/office/drawing/2014/main" id="{6C8B9808-6DB9-4945-9140-2F40C1F82519}"/>
              </a:ext>
            </a:extLst>
          </p:cNvPr>
          <p:cNvSpPr txBox="1"/>
          <p:nvPr/>
        </p:nvSpPr>
        <p:spPr>
          <a:xfrm>
            <a:off x="694267" y="2015067"/>
            <a:ext cx="3826932" cy="3170099"/>
          </a:xfrm>
          <a:prstGeom prst="rect">
            <a:avLst/>
          </a:prstGeom>
          <a:noFill/>
        </p:spPr>
        <p:txBody>
          <a:bodyPr wrap="square" rtlCol="0">
            <a:spAutoFit/>
          </a:bodyPr>
          <a:lstStyle/>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a:t>
            </a:r>
            <a:r>
              <a:rPr lang="en-US" altLang="zh-CN" sz="2000" dirty="0">
                <a:highlight>
                  <a:srgbClr val="FF0000"/>
                </a:highlight>
                <a:latin typeface="Kaiti SC" panose="02010600040101010101" pitchFamily="2" charset="-122"/>
                <a:ea typeface="Kaiti SC" panose="02010600040101010101" pitchFamily="2" charset="-122"/>
              </a:rPr>
              <a:t>8</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(8-5/5)=</a:t>
            </a:r>
            <a:r>
              <a:rPr lang="en-AU" altLang="zh-CN" sz="2000" dirty="0">
                <a:highlight>
                  <a:srgbClr val="FF0000"/>
                </a:highlight>
                <a:latin typeface="Kaiti SC" panose="02010600040101010101" pitchFamily="2" charset="-122"/>
                <a:ea typeface="Kaiti SC" panose="02010600040101010101" pitchFamily="2" charset="-122"/>
              </a:rPr>
              <a:t>0.6</a:t>
            </a:r>
            <a:endParaRPr lang="en-US" altLang="zh-CN" sz="2000" dirty="0">
              <a:highlight>
                <a:srgbClr val="FF00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50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[18,</a:t>
            </a:r>
            <a:r>
              <a:rPr lang="en-US" altLang="zh-CN" sz="2000" dirty="0">
                <a:highlight>
                  <a:srgbClr val="00FF00"/>
                </a:highlight>
                <a:latin typeface="Kaiti SC" panose="02010600040101010101" pitchFamily="2" charset="-122"/>
                <a:ea typeface="Kaiti SC" panose="02010600040101010101" pitchFamily="2" charset="-122"/>
              </a:rPr>
              <a:t>32</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(32-25)/25=</a:t>
            </a:r>
            <a:r>
              <a:rPr lang="en-AU" altLang="zh-CN" sz="2000" dirty="0">
                <a:highlight>
                  <a:srgbClr val="00FF00"/>
                </a:highlight>
                <a:latin typeface="Kaiti SC" panose="02010600040101010101" pitchFamily="2" charset="-122"/>
                <a:ea typeface="Kaiti SC" panose="02010600040101010101" pitchFamily="2" charset="-122"/>
              </a:rPr>
              <a:t>0.28</a:t>
            </a:r>
            <a:endParaRPr lang="en-US" altLang="zh-CN" sz="2000" dirty="0">
              <a:highlight>
                <a:srgbClr val="00FF00"/>
              </a:highlight>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抛</a:t>
            </a:r>
            <a:r>
              <a:rPr lang="en-US" altLang="zh-CN" sz="2000" dirty="0">
                <a:latin typeface="Kaiti SC" panose="02010600040101010101" pitchFamily="2" charset="-122"/>
                <a:ea typeface="Kaiti SC" panose="02010600040101010101" pitchFamily="2" charset="-122"/>
              </a:rPr>
              <a:t>100</a:t>
            </a:r>
            <a:r>
              <a:rPr lang="zh-CN" altLang="en-US" sz="2000" dirty="0">
                <a:latin typeface="Kaiti SC" panose="02010600040101010101" pitchFamily="2" charset="-122"/>
                <a:ea typeface="Kaiti SC" panose="02010600040101010101" pitchFamily="2" charset="-122"/>
              </a:rPr>
              <a:t>枚硬币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95%</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[41,</a:t>
            </a:r>
            <a:r>
              <a:rPr lang="en-US" altLang="zh-CN" sz="2000" dirty="0">
                <a:solidFill>
                  <a:schemeClr val="bg1"/>
                </a:solidFill>
                <a:highlight>
                  <a:srgbClr val="0000FF"/>
                </a:highlight>
                <a:latin typeface="Kaiti SC" panose="02010600040101010101" pitchFamily="2" charset="-122"/>
                <a:ea typeface="Kaiti SC" panose="02010600040101010101" pitchFamily="2" charset="-122"/>
              </a:rPr>
              <a:t>59</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之间</a:t>
            </a:r>
            <a:r>
              <a:rPr lang="en-AU" altLang="zh-CN" sz="2000" dirty="0">
                <a:latin typeface="Kaiti SC" panose="02010600040101010101" pitchFamily="2" charset="-122"/>
                <a:ea typeface="Kaiti SC" panose="02010600040101010101" pitchFamily="2" charset="-122"/>
              </a:rPr>
              <a:t>; (59-50)/50=</a:t>
            </a:r>
            <a:r>
              <a:rPr lang="en-AU" altLang="zh-CN" sz="2000" dirty="0">
                <a:solidFill>
                  <a:schemeClr val="bg1"/>
                </a:solidFill>
                <a:highlight>
                  <a:srgbClr val="0000FF"/>
                </a:highlight>
                <a:latin typeface="Kaiti SC" panose="02010600040101010101" pitchFamily="2" charset="-122"/>
                <a:ea typeface="Kaiti SC" panose="02010600040101010101" pitchFamily="2" charset="-122"/>
              </a:rPr>
              <a:t>0.18</a:t>
            </a:r>
            <a:endParaRPr lang="en-US" sz="2000" dirty="0">
              <a:solidFill>
                <a:schemeClr val="bg1"/>
              </a:solidFill>
              <a:highlight>
                <a:srgbClr val="0000FF"/>
              </a:highlight>
              <a:latin typeface="Kaiti SC" panose="02010600040101010101" pitchFamily="2" charset="-122"/>
              <a:ea typeface="Kaiti SC" panose="02010600040101010101" pitchFamily="2" charset="-122"/>
            </a:endParaRPr>
          </a:p>
        </p:txBody>
      </p:sp>
      <p:sp>
        <p:nvSpPr>
          <p:cNvPr id="3" name="Slide Number Placeholder 2">
            <a:extLst>
              <a:ext uri="{FF2B5EF4-FFF2-40B4-BE49-F238E27FC236}">
                <a16:creationId xmlns:a16="http://schemas.microsoft.com/office/drawing/2014/main" id="{6749EE52-1702-9940-AE84-77C672C1E02D}"/>
              </a:ext>
            </a:extLst>
          </p:cNvPr>
          <p:cNvSpPr>
            <a:spLocks noGrp="1"/>
          </p:cNvSpPr>
          <p:nvPr>
            <p:ph type="sldNum" sz="quarter" idx="12"/>
          </p:nvPr>
        </p:nvSpPr>
        <p:spPr/>
        <p:txBody>
          <a:bodyPr/>
          <a:lstStyle/>
          <a:p>
            <a:fld id="{419A3543-2AD2-8842-ABE5-219686FDD7E3}" type="slidenum">
              <a:rPr lang="en-US" smtClean="0"/>
              <a:t>57</a:t>
            </a:fld>
            <a:endParaRPr lang="en-US"/>
          </a:p>
        </p:txBody>
      </p:sp>
    </p:spTree>
    <p:extLst>
      <p:ext uri="{BB962C8B-B14F-4D97-AF65-F5344CB8AC3E}">
        <p14:creationId xmlns:p14="http://schemas.microsoft.com/office/powerpoint/2010/main" val="1692942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7E2D-E612-DB41-8793-5A3C0E2AFC7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国内例子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142F48-5D1D-BA40-AC7E-E89234D5B621}"/>
              </a:ext>
            </a:extLst>
          </p:cNvPr>
          <p:cNvSpPr>
            <a:spLocks noGrp="1"/>
          </p:cNvSpPr>
          <p:nvPr>
            <p:ph idx="1"/>
          </p:nvPr>
        </p:nvSpPr>
        <p:spPr/>
        <p:txBody>
          <a:bodyPr>
            <a:normAutofit/>
          </a:bodyPr>
          <a:lstStyle/>
          <a:p>
            <a:r>
              <a:rPr lang="zh-CN" altLang="en-US" sz="2000" dirty="0">
                <a:latin typeface="Kaiti SC" panose="02010600040101010101" pitchFamily="2" charset="-122"/>
                <a:ea typeface="Kaiti SC" panose="02010600040101010101" pitchFamily="2" charset="-122"/>
              </a:rPr>
              <a:t>我国有</a:t>
            </a:r>
            <a:r>
              <a:rPr lang="en-US" altLang="zh-CN" sz="2000" dirty="0">
                <a:latin typeface="Kaiti SC" panose="02010600040101010101" pitchFamily="2" charset="-122"/>
                <a:ea typeface="Kaiti SC" panose="02010600040101010101" pitchFamily="2" charset="-122"/>
              </a:rPr>
              <a:t>76</a:t>
            </a:r>
            <a:r>
              <a:rPr lang="zh-CN" altLang="en-US" sz="2000" dirty="0">
                <a:latin typeface="Kaiti SC" panose="02010600040101010101" pitchFamily="2" charset="-122"/>
                <a:ea typeface="Kaiti SC" panose="02010600040101010101" pitchFamily="2" charset="-122"/>
              </a:rPr>
              <a:t>个“长寿之乡”（截至</a:t>
            </a:r>
            <a:r>
              <a:rPr lang="en-US" altLang="zh-CN" sz="2000" dirty="0">
                <a:latin typeface="Kaiti SC" panose="02010600040101010101" pitchFamily="2" charset="-122"/>
                <a:ea typeface="Kaiti SC" panose="02010600040101010101" pitchFamily="2" charset="-122"/>
              </a:rPr>
              <a:t>2016</a:t>
            </a:r>
            <a:r>
              <a:rPr lang="zh-CN" altLang="en-US" sz="2000" dirty="0">
                <a:latin typeface="Kaiti SC" panose="02010600040101010101" pitchFamily="2" charset="-122"/>
                <a:ea typeface="Kaiti SC" panose="02010600040101010101" pitchFamily="2" charset="-122"/>
              </a:rPr>
              <a:t>年），其中广西最多，为</a:t>
            </a:r>
            <a:r>
              <a:rPr lang="en-US" altLang="zh-CN" sz="2000" dirty="0">
                <a:latin typeface="Kaiti SC" panose="02010600040101010101" pitchFamily="2" charset="-122"/>
                <a:ea typeface="Kaiti SC" panose="02010600040101010101" pitchFamily="2" charset="-122"/>
              </a:rPr>
              <a:t>25</a:t>
            </a:r>
            <a:r>
              <a:rPr lang="zh-CN" altLang="en-US" sz="2000" dirty="0">
                <a:latin typeface="Kaiti SC" panose="02010600040101010101" pitchFamily="2" charset="-122"/>
                <a:ea typeface="Kaiti SC" panose="02010600040101010101" pitchFamily="2" charset="-122"/>
              </a:rPr>
              <a:t>个，遥遥领先其后的广东（</a:t>
            </a:r>
            <a:r>
              <a:rPr lang="en-US" altLang="zh-CN" sz="2000" dirty="0">
                <a:latin typeface="Kaiti SC" panose="02010600040101010101" pitchFamily="2" charset="-122"/>
                <a:ea typeface="Kaiti SC" panose="02010600040101010101" pitchFamily="2" charset="-122"/>
              </a:rPr>
              <a:t>8</a:t>
            </a:r>
            <a:r>
              <a:rPr lang="zh-CN" altLang="en-US" sz="2000" dirty="0">
                <a:latin typeface="Kaiti SC" panose="02010600040101010101" pitchFamily="2" charset="-122"/>
                <a:ea typeface="Kaiti SC" panose="02010600040101010101" pitchFamily="2" charset="-122"/>
              </a:rPr>
              <a:t>个）和山东（</a:t>
            </a:r>
            <a:r>
              <a:rPr lang="en-US" altLang="zh-CN" sz="2000" dirty="0">
                <a:latin typeface="Kaiti SC" panose="02010600040101010101" pitchFamily="2" charset="-122"/>
                <a:ea typeface="Kaiti SC" panose="02010600040101010101" pitchFamily="2" charset="-122"/>
              </a:rPr>
              <a:t>6</a:t>
            </a:r>
            <a:r>
              <a:rPr lang="zh-CN" altLang="en-US" sz="2000" dirty="0">
                <a:latin typeface="Kaiti SC" panose="02010600040101010101" pitchFamily="2" charset="-122"/>
                <a:ea typeface="Kaiti SC" panose="02010600040101010101" pitchFamily="2" charset="-122"/>
              </a:rPr>
              <a:t>个）。那么，人均预期寿命在全国排第</a:t>
            </a:r>
            <a:r>
              <a:rPr lang="en-US" altLang="zh-CN" sz="2000" dirty="0">
                <a:latin typeface="Kaiti SC" panose="02010600040101010101" pitchFamily="2" charset="-122"/>
                <a:ea typeface="Kaiti SC" panose="02010600040101010101" pitchFamily="2" charset="-122"/>
              </a:rPr>
              <a:t>12</a:t>
            </a:r>
            <a:r>
              <a:rPr lang="zh-CN" altLang="en-US" sz="2000" dirty="0">
                <a:latin typeface="Kaiti SC" panose="02010600040101010101" pitchFamily="2" charset="-122"/>
                <a:ea typeface="Kaiti SC" panose="02010600040101010101" pitchFamily="2" charset="-122"/>
              </a:rPr>
              <a:t>名的广西，为何长寿之乡的数量居全国之首，百岁老人比例远超经济发达的北京、上海、广东等地？为何广西贫困的喀斯特山区竟成了中国罕见的“极高寿”老人（即百岁老人）密集区？</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长寿之乡巴马。巴盘屯是一个</a:t>
            </a:r>
            <a:r>
              <a:rPr lang="en-US" altLang="zh-CN" sz="2000" dirty="0">
                <a:latin typeface="Kaiti SC" panose="02010600040101010101" pitchFamily="2" charset="-122"/>
                <a:ea typeface="Kaiti SC" panose="02010600040101010101" pitchFamily="2" charset="-122"/>
              </a:rPr>
              <a:t>500</a:t>
            </a:r>
            <a:r>
              <a:rPr lang="zh-CN" altLang="en-US" sz="2000" dirty="0">
                <a:latin typeface="Kaiti SC" panose="02010600040101010101" pitchFamily="2" charset="-122"/>
                <a:ea typeface="Kaiti SC" panose="02010600040101010101" pitchFamily="2" charset="-122"/>
              </a:rPr>
              <a:t>多人的壮族小村落，却有</a:t>
            </a:r>
            <a:r>
              <a:rPr lang="en-US" altLang="zh-CN" sz="2000" dirty="0">
                <a:latin typeface="Kaiti SC" panose="02010600040101010101" pitchFamily="2" charset="-122"/>
                <a:ea typeface="Kaiti SC" panose="02010600040101010101" pitchFamily="2" charset="-122"/>
              </a:rPr>
              <a:t>7</a:t>
            </a:r>
            <a:r>
              <a:rPr lang="zh-CN" altLang="en-US" sz="2000" dirty="0">
                <a:latin typeface="Kaiti SC" panose="02010600040101010101" pitchFamily="2" charset="-122"/>
                <a:ea typeface="Kaiti SC" panose="02010600040101010101" pitchFamily="2" charset="-122"/>
              </a:rPr>
              <a:t>位百岁老人，因此成为闻名遐迩的“长寿村”。</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巴马人称长寿的秘密是“神仙水”，原来巴马有条河叫盘阳河，河水中含有丰富的矿物质及微量元素，其中最引人注目的是一种叫硒的元素。</a:t>
            </a:r>
            <a:r>
              <a:rPr lang="zh-CN" altLang="en-US" sz="2000" dirty="0">
                <a:solidFill>
                  <a:srgbClr val="FF0000"/>
                </a:solidFill>
                <a:latin typeface="Kaiti SC" panose="02010600040101010101" pitchFamily="2" charset="-122"/>
                <a:ea typeface="Kaiti SC" panose="02010600040101010101" pitchFamily="2" charset="-122"/>
              </a:rPr>
              <a:t>据专家证实，巴马的土壤、谷物中的硒含量高于全国水平</a:t>
            </a:r>
            <a:r>
              <a:rPr lang="en-US" altLang="zh-CN" sz="2000" dirty="0">
                <a:solidFill>
                  <a:srgbClr val="FF0000"/>
                </a:solidFill>
                <a:latin typeface="Kaiti SC" panose="02010600040101010101" pitchFamily="2" charset="-122"/>
                <a:ea typeface="Kaiti SC" panose="02010600040101010101" pitchFamily="2" charset="-122"/>
              </a:rPr>
              <a:t>10</a:t>
            </a:r>
            <a:r>
              <a:rPr lang="zh-CN" altLang="en-US" sz="2000" dirty="0">
                <a:solidFill>
                  <a:srgbClr val="FF0000"/>
                </a:solidFill>
                <a:latin typeface="Kaiti SC" panose="02010600040101010101" pitchFamily="2" charset="-122"/>
                <a:ea typeface="Kaiti SC" panose="02010600040101010101" pitchFamily="2" charset="-122"/>
              </a:rPr>
              <a:t>倍以上</a:t>
            </a:r>
            <a:r>
              <a:rPr lang="zh-CN" altLang="en-US" sz="2000" dirty="0">
                <a:latin typeface="Kaiti SC" panose="02010600040101010101" pitchFamily="2" charset="-122"/>
                <a:ea typeface="Kaiti SC" panose="02010600040101010101" pitchFamily="2" charset="-122"/>
              </a:rPr>
              <a:t>。更为奇特的是，这个地方高血压、糖尿病、心脏病、脑血栓、肝炎、皮肤病、眼病等症的发病率很低，有卫生记录以来，五六十年内没有一个肿瘤患者，</a:t>
            </a:r>
            <a:r>
              <a:rPr lang="zh-CN" altLang="en-US" sz="2000" dirty="0">
                <a:highlight>
                  <a:srgbClr val="00FF00"/>
                </a:highlight>
                <a:latin typeface="Kaiti SC" panose="02010600040101010101" pitchFamily="2" charset="-122"/>
                <a:ea typeface="Kaiti SC" panose="02010600040101010101" pitchFamily="2" charset="-122"/>
              </a:rPr>
              <a:t>很多居民常年不生病、不吃药</a:t>
            </a:r>
            <a:r>
              <a:rPr lang="zh-CN" altLang="en-US" sz="2000" dirty="0">
                <a:latin typeface="Kaiti SC" panose="02010600040101010101" pitchFamily="2" charset="-122"/>
                <a:ea typeface="Kaiti SC" panose="02010600040101010101" pitchFamily="2" charset="-122"/>
              </a:rPr>
              <a:t>，正是</a:t>
            </a:r>
            <a:r>
              <a:rPr lang="zh-CN" altLang="en-US" sz="2000" dirty="0">
                <a:solidFill>
                  <a:srgbClr val="FF0000"/>
                </a:solidFill>
                <a:latin typeface="Kaiti SC" panose="02010600040101010101" pitchFamily="2" charset="-122"/>
                <a:ea typeface="Kaiti SC" panose="02010600040101010101" pitchFamily="2" charset="-122"/>
              </a:rPr>
              <a:t>因为食物和水源中富含硒，这里的人们才能延年益寿</a:t>
            </a:r>
            <a:r>
              <a:rPr lang="zh-CN" altLang="en-US" sz="2000" dirty="0">
                <a:latin typeface="Kaiti SC" panose="02010600040101010101" pitchFamily="2" charset="-122"/>
                <a:ea typeface="Kaiti SC" panose="02010600040101010101" pitchFamily="2" charset="-122"/>
              </a:rPr>
              <a:t>。</a:t>
            </a:r>
          </a:p>
          <a:p>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7D66632-C3C6-C54C-9960-A8E73F13457E}"/>
              </a:ext>
            </a:extLst>
          </p:cNvPr>
          <p:cNvSpPr>
            <a:spLocks noGrp="1"/>
          </p:cNvSpPr>
          <p:nvPr>
            <p:ph type="sldNum" sz="quarter" idx="12"/>
          </p:nvPr>
        </p:nvSpPr>
        <p:spPr/>
        <p:txBody>
          <a:bodyPr/>
          <a:lstStyle/>
          <a:p>
            <a:fld id="{419A3543-2AD2-8842-ABE5-219686FDD7E3}" type="slidenum">
              <a:rPr lang="en-US" smtClean="0"/>
              <a:t>58</a:t>
            </a:fld>
            <a:endParaRPr lang="en-US"/>
          </a:p>
        </p:txBody>
      </p:sp>
    </p:spTree>
    <p:extLst>
      <p:ext uri="{BB962C8B-B14F-4D97-AF65-F5344CB8AC3E}">
        <p14:creationId xmlns:p14="http://schemas.microsoft.com/office/powerpoint/2010/main" val="36290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E0F8-BF7F-824B-9C90-6C55DFC1F8A0}"/>
              </a:ext>
            </a:extLst>
          </p:cNvPr>
          <p:cNvSpPr>
            <a:spLocks noGrp="1"/>
          </p:cNvSpPr>
          <p:nvPr>
            <p:ph type="title"/>
          </p:nvPr>
        </p:nvSpPr>
        <p:spPr/>
        <p:txBody>
          <a:bodyPr/>
          <a:lstStyle/>
          <a:p>
            <a:r>
              <a:rPr lang="en-US" dirty="0"/>
              <a:t>Boxplot</a:t>
            </a:r>
          </a:p>
        </p:txBody>
      </p:sp>
      <p:sp>
        <p:nvSpPr>
          <p:cNvPr id="3" name="Content Placeholder 2">
            <a:extLst>
              <a:ext uri="{FF2B5EF4-FFF2-40B4-BE49-F238E27FC236}">
                <a16:creationId xmlns:a16="http://schemas.microsoft.com/office/drawing/2014/main" id="{C6122BE2-F44E-CD4D-9778-3E89155B762E}"/>
              </a:ext>
            </a:extLst>
          </p:cNvPr>
          <p:cNvSpPr>
            <a:spLocks noGrp="1"/>
          </p:cNvSpPr>
          <p:nvPr>
            <p:ph idx="1"/>
          </p:nvPr>
        </p:nvSpPr>
        <p:spPr>
          <a:xfrm>
            <a:off x="838200" y="1825625"/>
            <a:ext cx="10515600" cy="829893"/>
          </a:xfrm>
        </p:spPr>
        <p:txBody>
          <a:bodyPr/>
          <a:lstStyle/>
          <a:p>
            <a:r>
              <a:rPr lang="en-US" dirty="0"/>
              <a:t>5 number: smallest, 25%, median, 75%, largest; CI</a:t>
            </a:r>
          </a:p>
        </p:txBody>
      </p:sp>
      <p:pic>
        <p:nvPicPr>
          <p:cNvPr id="5" name="Picture 4">
            <a:extLst>
              <a:ext uri="{FF2B5EF4-FFF2-40B4-BE49-F238E27FC236}">
                <a16:creationId xmlns:a16="http://schemas.microsoft.com/office/drawing/2014/main" id="{46B20B98-287B-9F42-9F92-C302B3C0AE9B}"/>
              </a:ext>
            </a:extLst>
          </p:cNvPr>
          <p:cNvPicPr>
            <a:picLocks noChangeAspect="1"/>
          </p:cNvPicPr>
          <p:nvPr/>
        </p:nvPicPr>
        <p:blipFill>
          <a:blip r:embed="rId2"/>
          <a:stretch>
            <a:fillRect/>
          </a:stretch>
        </p:blipFill>
        <p:spPr>
          <a:xfrm>
            <a:off x="3798864" y="2254685"/>
            <a:ext cx="7683320" cy="4613141"/>
          </a:xfrm>
          <a:prstGeom prst="rect">
            <a:avLst/>
          </a:prstGeom>
        </p:spPr>
      </p:pic>
      <p:pic>
        <p:nvPicPr>
          <p:cNvPr id="6" name="Picture 5">
            <a:extLst>
              <a:ext uri="{FF2B5EF4-FFF2-40B4-BE49-F238E27FC236}">
                <a16:creationId xmlns:a16="http://schemas.microsoft.com/office/drawing/2014/main" id="{40A3942C-045F-8946-A36B-F9784A86778C}"/>
              </a:ext>
            </a:extLst>
          </p:cNvPr>
          <p:cNvPicPr>
            <a:picLocks noChangeAspect="1"/>
          </p:cNvPicPr>
          <p:nvPr/>
        </p:nvPicPr>
        <p:blipFill>
          <a:blip r:embed="rId3"/>
          <a:stretch>
            <a:fillRect/>
          </a:stretch>
        </p:blipFill>
        <p:spPr>
          <a:xfrm>
            <a:off x="212246" y="4423524"/>
            <a:ext cx="3194834" cy="1918210"/>
          </a:xfrm>
          <a:prstGeom prst="rect">
            <a:avLst/>
          </a:prstGeom>
        </p:spPr>
      </p:pic>
      <p:sp>
        <p:nvSpPr>
          <p:cNvPr id="4" name="Slide Number Placeholder 3">
            <a:extLst>
              <a:ext uri="{FF2B5EF4-FFF2-40B4-BE49-F238E27FC236}">
                <a16:creationId xmlns:a16="http://schemas.microsoft.com/office/drawing/2014/main" id="{16757D93-0D5D-E544-9EDC-4D22C5DF350D}"/>
              </a:ext>
            </a:extLst>
          </p:cNvPr>
          <p:cNvSpPr>
            <a:spLocks noGrp="1"/>
          </p:cNvSpPr>
          <p:nvPr>
            <p:ph type="sldNum" sz="quarter" idx="12"/>
          </p:nvPr>
        </p:nvSpPr>
        <p:spPr/>
        <p:txBody>
          <a:bodyPr/>
          <a:lstStyle/>
          <a:p>
            <a:fld id="{419A3543-2AD2-8842-ABE5-219686FDD7E3}" type="slidenum">
              <a:rPr lang="en-US" smtClean="0"/>
              <a:t>59</a:t>
            </a:fld>
            <a:endParaRPr lang="en-US"/>
          </a:p>
        </p:txBody>
      </p:sp>
    </p:spTree>
    <p:extLst>
      <p:ext uri="{BB962C8B-B14F-4D97-AF65-F5344CB8AC3E}">
        <p14:creationId xmlns:p14="http://schemas.microsoft.com/office/powerpoint/2010/main" val="20051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D3E1-B6A2-2740-9AB2-B08CA9B3432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历史事件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9EBAC2DC-C82A-5A46-B931-8F96A66E532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奎宁、青蒿素</a:t>
            </a:r>
            <a:r>
              <a:rPr lang="en-AU" altLang="zh-CN" dirty="0">
                <a:latin typeface="Kaiti SC" panose="02010600040101010101" pitchFamily="2" charset="-122"/>
                <a:ea typeface="Kaiti SC" panose="02010600040101010101" pitchFamily="2" charset="-122"/>
              </a:rPr>
              <a:t>[</a:t>
            </a:r>
            <a:r>
              <a:rPr lang="zh-CN" altLang="en-AU" dirty="0">
                <a:latin typeface="Kaiti SC" panose="02010600040101010101" pitchFamily="2" charset="-122"/>
                <a:ea typeface="Kaiti SC" panose="02010600040101010101" pitchFamily="2" charset="-122"/>
              </a:rPr>
              <a:t>从金鸡纳</a:t>
            </a:r>
            <a:r>
              <a:rPr lang="zh-CN" altLang="en-US" dirty="0">
                <a:latin typeface="Kaiti SC" panose="02010600040101010101" pitchFamily="2" charset="-122"/>
                <a:ea typeface="Kaiti SC" panose="02010600040101010101" pitchFamily="2" charset="-122"/>
              </a:rPr>
              <a:t>到化学，“青蒿”</a:t>
            </a:r>
            <a:r>
              <a:rPr lang="en-US" altLang="zh-CN" dirty="0">
                <a:latin typeface="Kaiti SC" panose="02010600040101010101" pitchFamily="2" charset="-122"/>
                <a:ea typeface="Kaiti SC" panose="02010600040101010101" pitchFamily="2" charset="-122"/>
              </a:rPr>
              <a:t>vs</a:t>
            </a:r>
            <a:r>
              <a:rPr lang="zh-CN" altLang="en-US" dirty="0">
                <a:latin typeface="Kaiti SC" panose="02010600040101010101" pitchFamily="2" charset="-122"/>
                <a:ea typeface="Kaiti SC" panose="02010600040101010101" pitchFamily="2" charset="-122"/>
              </a:rPr>
              <a:t>“黄花蒿”</a:t>
            </a:r>
            <a:r>
              <a:rPr lang="en-AU" altLang="zh-CN"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阿司匹林</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柳树皮，“七步之内有解药”？</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青霉素</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对面有家奶酪店</a:t>
            </a:r>
            <a:r>
              <a:rPr lang="en-US" altLang="zh-CN" dirty="0">
                <a:latin typeface="Kaiti SC" panose="02010600040101010101" pitchFamily="2" charset="-122"/>
                <a:ea typeface="Kaiti SC" panose="02010600040101010101" pitchFamily="2" charset="-122"/>
              </a:rPr>
              <a:t>]</a:t>
            </a:r>
          </a:p>
          <a:p>
            <a:r>
              <a:rPr lang="zh-CN" altLang="en-US" dirty="0">
                <a:latin typeface="Kaiti SC" panose="02010600040101010101" pitchFamily="2" charset="-122"/>
                <a:ea typeface="Kaiti SC" panose="02010600040101010101" pitchFamily="2" charset="-122"/>
              </a:rPr>
              <a:t>链霉素</a:t>
            </a:r>
            <a:r>
              <a:rPr lang="en-US" altLang="zh-CN" dirty="0">
                <a:latin typeface="Kaiti SC" panose="02010600040101010101" pitchFamily="2" charset="-122"/>
                <a:ea typeface="Kaiti SC" panose="02010600040101010101" pitchFamily="2" charset="-122"/>
              </a:rPr>
              <a:t>[1947</a:t>
            </a:r>
            <a:r>
              <a:rPr lang="zh-CN" altLang="en-US" dirty="0">
                <a:latin typeface="Kaiti SC" panose="02010600040101010101" pitchFamily="2" charset="-122"/>
                <a:ea typeface="Kaiti SC" panose="02010600040101010101" pitchFamily="2" charset="-122"/>
              </a:rPr>
              <a:t>年，第一个正规临床试验诞生，统计学闯入医学</a:t>
            </a:r>
            <a:r>
              <a:rPr lang="en-US" altLang="zh-CN" dirty="0">
                <a:latin typeface="Kaiti SC" panose="02010600040101010101" pitchFamily="2" charset="-122"/>
                <a:ea typeface="Kaiti SC" panose="02010600040101010101" pitchFamily="2" charset="-122"/>
              </a:rPr>
              <a:t>]</a:t>
            </a:r>
          </a:p>
          <a:p>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CE615B-FEE5-6243-A67C-C1BE72D89E22}"/>
              </a:ext>
            </a:extLst>
          </p:cNvPr>
          <p:cNvSpPr>
            <a:spLocks noGrp="1"/>
          </p:cNvSpPr>
          <p:nvPr>
            <p:ph type="sldNum" sz="quarter" idx="12"/>
          </p:nvPr>
        </p:nvSpPr>
        <p:spPr/>
        <p:txBody>
          <a:bodyPr/>
          <a:lstStyle/>
          <a:p>
            <a:fld id="{419A3543-2AD2-8842-ABE5-219686FDD7E3}" type="slidenum">
              <a:rPr lang="en-US" smtClean="0"/>
              <a:t>6</a:t>
            </a:fld>
            <a:endParaRPr lang="en-US"/>
          </a:p>
        </p:txBody>
      </p:sp>
    </p:spTree>
    <p:extLst>
      <p:ext uri="{BB962C8B-B14F-4D97-AF65-F5344CB8AC3E}">
        <p14:creationId xmlns:p14="http://schemas.microsoft.com/office/powerpoint/2010/main" val="94523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B35-2E9E-D443-BBDA-711333D0D37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常见概率分布</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006B726-AF0F-2144-9546-6B5B09D9F282}"/>
              </a:ext>
            </a:extLst>
          </p:cNvPr>
          <p:cNvSpPr>
            <a:spLocks noGrp="1"/>
          </p:cNvSpPr>
          <p:nvPr>
            <p:ph idx="1"/>
          </p:nvPr>
        </p:nvSpPr>
        <p:spPr>
          <a:xfrm>
            <a:off x="838200" y="1825625"/>
            <a:ext cx="4259893" cy="4351338"/>
          </a:xfrm>
        </p:spPr>
        <p:txBody>
          <a:bodyPr>
            <a:normAutofit/>
          </a:bodyPr>
          <a:lstStyle/>
          <a:p>
            <a:r>
              <a:rPr lang="zh-CN" altLang="en-US" sz="2000" dirty="0">
                <a:highlight>
                  <a:srgbClr val="00FFFF"/>
                </a:highlight>
                <a:latin typeface="Kaiti SC" panose="02010600040101010101" pitchFamily="2" charset="-122"/>
                <a:ea typeface="Kaiti SC" panose="02010600040101010101" pitchFamily="2" charset="-122"/>
              </a:rPr>
              <a:t>伯努利分布</a:t>
            </a:r>
            <a:r>
              <a:rPr lang="en-US" altLang="zh-CN" sz="2000" dirty="0">
                <a:latin typeface="Kaiti SC" panose="02010600040101010101" pitchFamily="2" charset="-122"/>
                <a:ea typeface="Kaiti SC" panose="02010600040101010101" pitchFamily="2" charset="-122"/>
              </a:rPr>
              <a:t>[Bernoulli(p)]</a:t>
            </a:r>
          </a:p>
          <a:p>
            <a:r>
              <a:rPr lang="zh-CN" altLang="en-US" sz="2000" dirty="0">
                <a:highlight>
                  <a:srgbClr val="00FFFF"/>
                </a:highlight>
                <a:latin typeface="Kaiti SC" panose="02010600040101010101" pitchFamily="2" charset="-122"/>
                <a:ea typeface="Kaiti SC" panose="02010600040101010101" pitchFamily="2" charset="-122"/>
              </a:rPr>
              <a:t>二项分布</a:t>
            </a:r>
            <a:r>
              <a:rPr lang="en-US" altLang="zh-CN" sz="2000" dirty="0">
                <a:latin typeface="Kaiti SC" panose="02010600040101010101" pitchFamily="2" charset="-122"/>
                <a:ea typeface="Kaiti SC" panose="02010600040101010101" pitchFamily="2" charset="-122"/>
              </a:rPr>
              <a:t>[Binomial(</a:t>
            </a:r>
            <a:r>
              <a:rPr lang="en-US" altLang="zh-CN" sz="2000" dirty="0" err="1">
                <a:latin typeface="Kaiti SC" panose="02010600040101010101" pitchFamily="2" charset="-122"/>
                <a:ea typeface="Kaiti SC" panose="02010600040101010101" pitchFamily="2" charset="-122"/>
              </a:rPr>
              <a:t>n,p</a:t>
            </a:r>
            <a:r>
              <a:rPr lang="en-US" altLang="zh-CN" sz="20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离散连续分布</a:t>
            </a:r>
            <a:r>
              <a:rPr lang="en-US" altLang="zh-CN" sz="1200" dirty="0">
                <a:latin typeface="Kaiti SC" panose="02010600040101010101" pitchFamily="2" charset="-122"/>
                <a:ea typeface="Kaiti SC" panose="02010600040101010101" pitchFamily="2" charset="-122"/>
              </a:rPr>
              <a:t>[Discrete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uniform]</a:t>
            </a:r>
          </a:p>
          <a:p>
            <a:r>
              <a:rPr lang="zh-CN" altLang="en-US" sz="1200" dirty="0">
                <a:latin typeface="Kaiti SC" panose="02010600040101010101" pitchFamily="2" charset="-122"/>
                <a:ea typeface="Kaiti SC" panose="02010600040101010101" pitchFamily="2" charset="-122"/>
              </a:rPr>
              <a:t>几何分布</a:t>
            </a:r>
            <a:r>
              <a:rPr lang="en-US" altLang="zh-CN" sz="1200" dirty="0">
                <a:latin typeface="Kaiti SC" panose="02010600040101010101" pitchFamily="2" charset="-122"/>
                <a:ea typeface="Kaiti SC" panose="02010600040101010101" pitchFamily="2" charset="-122"/>
              </a:rPr>
              <a:t>[Geometric(p)]</a:t>
            </a:r>
          </a:p>
          <a:p>
            <a:r>
              <a:rPr lang="zh-CN" altLang="en-US" sz="1200" dirty="0">
                <a:latin typeface="Kaiti SC" panose="02010600040101010101" pitchFamily="2" charset="-122"/>
                <a:ea typeface="Kaiti SC" panose="02010600040101010101" pitchFamily="2" charset="-122"/>
              </a:rPr>
              <a:t>超几何分布</a:t>
            </a:r>
            <a:r>
              <a:rPr lang="en-US" altLang="zh-CN" sz="1200" dirty="0">
                <a:latin typeface="Kaiti SC" panose="02010600040101010101" pitchFamily="2" charset="-122"/>
                <a:ea typeface="Kaiti SC" panose="02010600040101010101" pitchFamily="2" charset="-122"/>
              </a:rPr>
              <a:t>[Hypergeometric]</a:t>
            </a:r>
          </a:p>
          <a:p>
            <a:r>
              <a:rPr lang="zh-CN" altLang="en-US" sz="1200" dirty="0">
                <a:latin typeface="Kaiti SC" panose="02010600040101010101" pitchFamily="2" charset="-122"/>
                <a:ea typeface="Kaiti SC" panose="02010600040101010101" pitchFamily="2" charset="-122"/>
              </a:rPr>
              <a:t>负二项分布</a:t>
            </a:r>
            <a:r>
              <a:rPr lang="en-US" altLang="zh-CN" sz="1200" dirty="0">
                <a:latin typeface="Kaiti SC" panose="02010600040101010101" pitchFamily="2" charset="-122"/>
                <a:ea typeface="Kaiti SC" panose="02010600040101010101" pitchFamily="2" charset="-122"/>
              </a:rPr>
              <a:t>[Negative</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r,p</a:t>
            </a:r>
            <a:r>
              <a:rPr lang="en-US" altLang="zh-CN" sz="1200" dirty="0">
                <a:latin typeface="Kaiti SC" panose="02010600040101010101" pitchFamily="2" charset="-122"/>
                <a:ea typeface="Kaiti SC" panose="02010600040101010101" pitchFamily="2" charset="-122"/>
              </a:rPr>
              <a:t>)]</a:t>
            </a:r>
          </a:p>
          <a:p>
            <a:r>
              <a:rPr lang="zh-CN" altLang="en-US" sz="1200" dirty="0">
                <a:latin typeface="Kaiti SC" panose="02010600040101010101" pitchFamily="2" charset="-122"/>
                <a:ea typeface="Kaiti SC" panose="02010600040101010101" pitchFamily="2" charset="-122"/>
              </a:rPr>
              <a:t>泊松分布</a:t>
            </a:r>
            <a:r>
              <a:rPr lang="en-US" altLang="zh-CN" sz="1200" dirty="0">
                <a:latin typeface="Kaiti SC" panose="02010600040101010101" pitchFamily="2" charset="-122"/>
                <a:ea typeface="Kaiti SC" panose="02010600040101010101" pitchFamily="2" charset="-122"/>
              </a:rPr>
              <a:t>[Poisson(r)]</a:t>
            </a:r>
            <a:endParaRPr lang="en-US" sz="1200" dirty="0">
              <a:latin typeface="Kaiti SC" panose="02010600040101010101" pitchFamily="2" charset="-122"/>
              <a:ea typeface="Kaiti SC" panose="02010600040101010101" pitchFamily="2" charset="-122"/>
            </a:endParaRPr>
          </a:p>
        </p:txBody>
      </p:sp>
      <p:sp>
        <p:nvSpPr>
          <p:cNvPr id="5" name="Content Placeholder 2">
            <a:extLst>
              <a:ext uri="{FF2B5EF4-FFF2-40B4-BE49-F238E27FC236}">
                <a16:creationId xmlns:a16="http://schemas.microsoft.com/office/drawing/2014/main" id="{091A436D-64CC-8D4B-9DF4-695323A59A54}"/>
              </a:ext>
            </a:extLst>
          </p:cNvPr>
          <p:cNvSpPr txBox="1">
            <a:spLocks/>
          </p:cNvSpPr>
          <p:nvPr/>
        </p:nvSpPr>
        <p:spPr>
          <a:xfrm>
            <a:off x="6026052" y="1827713"/>
            <a:ext cx="4259893" cy="4665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dirty="0">
                <a:latin typeface="Kaiti SC" panose="02010600040101010101" pitchFamily="2" charset="-122"/>
                <a:ea typeface="Kaiti SC" panose="02010600040101010101" pitchFamily="2" charset="-122"/>
              </a:rPr>
              <a:t>贝塔分布</a:t>
            </a:r>
            <a:r>
              <a:rPr lang="en-US" altLang="zh-CN" sz="1200" dirty="0">
                <a:latin typeface="Kaiti SC" panose="02010600040101010101" pitchFamily="2" charset="-122"/>
                <a:ea typeface="Kaiti SC" panose="02010600040101010101" pitchFamily="2" charset="-122"/>
              </a:rPr>
              <a:t>[Beta (alpha,</a:t>
            </a:r>
            <a:r>
              <a:rPr lang="zh-CN" altLang="en-US" sz="1200" dirty="0">
                <a:latin typeface="Kaiti SC" panose="02010600040101010101" pitchFamily="2" charset="-122"/>
                <a:ea typeface="Kaiti SC" panose="02010600040101010101" pitchFamily="2" charset="-122"/>
              </a:rPr>
              <a:t> </a:t>
            </a:r>
            <a:r>
              <a:rPr lang="en-US" altLang="zh-CN" sz="1200" dirty="0">
                <a:latin typeface="Kaiti SC" panose="02010600040101010101" pitchFamily="2" charset="-122"/>
                <a:ea typeface="Kaiti SC" panose="02010600040101010101" pitchFamily="2" charset="-122"/>
              </a:rPr>
              <a:t>beta)]</a:t>
            </a:r>
          </a:p>
          <a:p>
            <a:r>
              <a:rPr lang="zh-CN" altLang="en-US" sz="1200" dirty="0">
                <a:latin typeface="Kaiti SC" panose="02010600040101010101" pitchFamily="2" charset="-122"/>
                <a:ea typeface="Kaiti SC" panose="02010600040101010101" pitchFamily="2" charset="-122"/>
              </a:rPr>
              <a:t>柯西分布</a:t>
            </a:r>
            <a:r>
              <a:rPr lang="en-US" altLang="zh-CN" sz="1200" dirty="0">
                <a:latin typeface="Kaiti SC" panose="02010600040101010101" pitchFamily="2" charset="-122"/>
                <a:ea typeface="Kaiti SC" panose="02010600040101010101" pitchFamily="2" charset="-122"/>
              </a:rPr>
              <a:t>[Binomial(</a:t>
            </a:r>
            <a:r>
              <a:rPr lang="en-US" altLang="zh-CN" sz="1200" dirty="0" err="1">
                <a:latin typeface="Kaiti SC" panose="02010600040101010101" pitchFamily="2" charset="-122"/>
                <a:ea typeface="Kaiti SC" panose="02010600040101010101" pitchFamily="2" charset="-122"/>
              </a:rPr>
              <a:t>theta,p</a:t>
            </a:r>
            <a:r>
              <a:rPr lang="en-US" altLang="zh-CN" sz="1200" dirty="0">
                <a:latin typeface="Kaiti SC" panose="02010600040101010101" pitchFamily="2" charset="-122"/>
                <a:ea typeface="Kaiti SC" panose="02010600040101010101" pitchFamily="2" charset="-122"/>
              </a:rPr>
              <a:t>)]</a:t>
            </a:r>
          </a:p>
          <a:p>
            <a:r>
              <a:rPr lang="en-US" altLang="zh-CN" sz="2000" dirty="0">
                <a:highlight>
                  <a:srgbClr val="FF00FF"/>
                </a:highlight>
                <a:latin typeface="Kaiti SC" panose="02010600040101010101" pitchFamily="2" charset="-122"/>
                <a:ea typeface="Kaiti SC" panose="02010600040101010101" pitchFamily="2" charset="-122"/>
              </a:rPr>
              <a:t>Chi</a:t>
            </a:r>
            <a:r>
              <a:rPr lang="zh-CN" altLang="en-US" sz="2000" dirty="0">
                <a:highlight>
                  <a:srgbClr val="FF00FF"/>
                </a:highlight>
                <a:latin typeface="Kaiti SC" panose="02010600040101010101" pitchFamily="2" charset="-122"/>
                <a:ea typeface="Kaiti SC" panose="02010600040101010101" pitchFamily="2" charset="-122"/>
              </a:rPr>
              <a:t> </a:t>
            </a:r>
            <a:r>
              <a:rPr lang="en-US" altLang="zh-CN" sz="2000" dirty="0">
                <a:highlight>
                  <a:srgbClr val="FF00FF"/>
                </a:highlight>
                <a:latin typeface="Kaiti SC" panose="02010600040101010101" pitchFamily="2" charset="-122"/>
                <a:ea typeface="Kaiti SC" panose="02010600040101010101" pitchFamily="2" charset="-122"/>
              </a:rPr>
              <a:t>squared</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Exponential</a:t>
            </a:r>
          </a:p>
          <a:p>
            <a:r>
              <a:rPr lang="en-US" altLang="zh-CN" sz="2000" i="1" dirty="0">
                <a:highlight>
                  <a:srgbClr val="FF00FF"/>
                </a:highlight>
                <a:latin typeface="Kaiti SC" panose="02010600040101010101" pitchFamily="2" charset="-122"/>
                <a:ea typeface="Kaiti SC" panose="02010600040101010101" pitchFamily="2" charset="-122"/>
              </a:rPr>
              <a:t>F</a:t>
            </a:r>
            <a:endParaRPr lang="en-US" altLang="zh-CN" sz="2000" dirty="0">
              <a:latin typeface="Kaiti SC" panose="02010600040101010101" pitchFamily="2" charset="-122"/>
              <a:ea typeface="Kaiti SC" panose="02010600040101010101" pitchFamily="2" charset="-122"/>
            </a:endParaRPr>
          </a:p>
          <a:p>
            <a:r>
              <a:rPr lang="en-US" altLang="zh-CN" sz="1200" dirty="0">
                <a:latin typeface="Kaiti SC" panose="02010600040101010101" pitchFamily="2" charset="-122"/>
                <a:ea typeface="Kaiti SC" panose="02010600040101010101" pitchFamily="2" charset="-122"/>
              </a:rPr>
              <a:t>Gamma[Poisson()]</a:t>
            </a:r>
          </a:p>
          <a:p>
            <a:r>
              <a:rPr lang="en-US" altLang="zh-CN" sz="2000" dirty="0">
                <a:highlight>
                  <a:srgbClr val="FF00FF"/>
                </a:highlight>
                <a:latin typeface="Kaiti SC" panose="02010600040101010101" pitchFamily="2" charset="-122"/>
                <a:ea typeface="Kaiti SC" panose="02010600040101010101" pitchFamily="2" charset="-122"/>
              </a:rPr>
              <a:t>Logistic</a:t>
            </a:r>
          </a:p>
          <a:p>
            <a:r>
              <a:rPr lang="en-US" altLang="zh-CN" sz="1200" dirty="0">
                <a:latin typeface="Kaiti SC" panose="02010600040101010101" pitchFamily="2" charset="-122"/>
                <a:ea typeface="Kaiti SC" panose="02010600040101010101" pitchFamily="2" charset="-122"/>
              </a:rPr>
              <a:t>Lognormal</a:t>
            </a:r>
          </a:p>
          <a:p>
            <a:r>
              <a:rPr lang="en-US" altLang="zh-CN" sz="2000" dirty="0">
                <a:highlight>
                  <a:srgbClr val="FF00FF"/>
                </a:highlight>
                <a:latin typeface="Kaiti SC" panose="02010600040101010101" pitchFamily="2" charset="-122"/>
                <a:ea typeface="Kaiti SC" panose="02010600040101010101" pitchFamily="2" charset="-122"/>
              </a:rPr>
              <a:t>Normal/Gaussian</a:t>
            </a:r>
          </a:p>
          <a:p>
            <a:r>
              <a:rPr lang="en-US" altLang="zh-CN" sz="1200" dirty="0">
                <a:latin typeface="Kaiti SC" panose="02010600040101010101" pitchFamily="2" charset="-122"/>
                <a:ea typeface="Kaiti SC" panose="02010600040101010101" pitchFamily="2" charset="-122"/>
              </a:rPr>
              <a:t>Pareto</a:t>
            </a:r>
          </a:p>
          <a:p>
            <a:r>
              <a:rPr lang="en-US" altLang="zh-CN" sz="2000" i="1" dirty="0">
                <a:highlight>
                  <a:srgbClr val="FF00FF"/>
                </a:highlight>
                <a:latin typeface="Kaiti SC" panose="02010600040101010101" pitchFamily="2" charset="-122"/>
                <a:ea typeface="Kaiti SC" panose="02010600040101010101" pitchFamily="2" charset="-122"/>
              </a:rPr>
              <a:t>t</a:t>
            </a:r>
          </a:p>
          <a:p>
            <a:r>
              <a:rPr lang="en-US" altLang="zh-CN" sz="2000" i="1" dirty="0">
                <a:highlight>
                  <a:srgbClr val="FF00FF"/>
                </a:highlight>
                <a:latin typeface="Kaiti SC" panose="02010600040101010101" pitchFamily="2" charset="-122"/>
                <a:ea typeface="Kaiti SC" panose="02010600040101010101" pitchFamily="2" charset="-122"/>
              </a:rPr>
              <a:t>Uniform</a:t>
            </a:r>
          </a:p>
          <a:p>
            <a:r>
              <a:rPr lang="en-US" altLang="zh-CN" sz="1200" i="1" dirty="0">
                <a:latin typeface="Kaiti SC" panose="02010600040101010101" pitchFamily="2" charset="-122"/>
                <a:ea typeface="Kaiti SC" panose="02010600040101010101" pitchFamily="2" charset="-122"/>
              </a:rPr>
              <a:t>Weibull</a:t>
            </a:r>
          </a:p>
          <a:p>
            <a:endParaRPr lang="en-US" sz="1200" dirty="0">
              <a:latin typeface="Kaiti SC" panose="02010600040101010101" pitchFamily="2" charset="-122"/>
              <a:ea typeface="Kaiti SC" panose="02010600040101010101" pitchFamily="2" charset="-122"/>
            </a:endParaRPr>
          </a:p>
        </p:txBody>
      </p:sp>
      <p:pic>
        <p:nvPicPr>
          <p:cNvPr id="6" name="Graphic 5">
            <a:extLst>
              <a:ext uri="{FF2B5EF4-FFF2-40B4-BE49-F238E27FC236}">
                <a16:creationId xmlns:a16="http://schemas.microsoft.com/office/drawing/2014/main" id="{B2024F69-F3F4-3D4D-9926-41550D509D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207381"/>
            <a:ext cx="3429000" cy="2190750"/>
          </a:xfrm>
          <a:prstGeom prst="rect">
            <a:avLst/>
          </a:prstGeom>
        </p:spPr>
      </p:pic>
      <p:pic>
        <p:nvPicPr>
          <p:cNvPr id="8" name="Graphic 7">
            <a:extLst>
              <a:ext uri="{FF2B5EF4-FFF2-40B4-BE49-F238E27FC236}">
                <a16:creationId xmlns:a16="http://schemas.microsoft.com/office/drawing/2014/main" id="{030B6523-9B2E-6149-9BE6-F4AA5E7E98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4556342"/>
            <a:ext cx="3429000" cy="2190750"/>
          </a:xfrm>
          <a:prstGeom prst="rect">
            <a:avLst/>
          </a:prstGeom>
        </p:spPr>
      </p:pic>
      <p:sp>
        <p:nvSpPr>
          <p:cNvPr id="4" name="Rectangle 3">
            <a:extLst>
              <a:ext uri="{FF2B5EF4-FFF2-40B4-BE49-F238E27FC236}">
                <a16:creationId xmlns:a16="http://schemas.microsoft.com/office/drawing/2014/main" id="{DED8AB88-9000-294B-B38B-38905D92EFB1}"/>
              </a:ext>
            </a:extLst>
          </p:cNvPr>
          <p:cNvSpPr/>
          <p:nvPr/>
        </p:nvSpPr>
        <p:spPr>
          <a:xfrm>
            <a:off x="6026052" y="4398131"/>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778F0-3EB8-2248-9F4A-1676BC301BF7}"/>
              </a:ext>
            </a:extLst>
          </p:cNvPr>
          <p:cNvSpPr/>
          <p:nvPr/>
        </p:nvSpPr>
        <p:spPr>
          <a:xfrm>
            <a:off x="861392" y="2145998"/>
            <a:ext cx="3050208"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5B8510-1A97-C24C-BCB3-728D5A2461C6}"/>
              </a:ext>
            </a:extLst>
          </p:cNvPr>
          <p:cNvSpPr/>
          <p:nvPr/>
        </p:nvSpPr>
        <p:spPr>
          <a:xfrm>
            <a:off x="6026054" y="5092395"/>
            <a:ext cx="2479121" cy="4995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9A2272A-9FEA-5A4C-B062-CB7D4D2D2410}"/>
              </a:ext>
            </a:extLst>
          </p:cNvPr>
          <p:cNvSpPr>
            <a:spLocks noGrp="1"/>
          </p:cNvSpPr>
          <p:nvPr>
            <p:ph type="sldNum" sz="quarter" idx="12"/>
          </p:nvPr>
        </p:nvSpPr>
        <p:spPr/>
        <p:txBody>
          <a:bodyPr/>
          <a:lstStyle/>
          <a:p>
            <a:fld id="{419A3543-2AD2-8842-ABE5-219686FDD7E3}" type="slidenum">
              <a:rPr lang="en-US" smtClean="0"/>
              <a:t>60</a:t>
            </a:fld>
            <a:endParaRPr lang="en-US"/>
          </a:p>
        </p:txBody>
      </p:sp>
    </p:spTree>
    <p:extLst>
      <p:ext uri="{BB962C8B-B14F-4D97-AF65-F5344CB8AC3E}">
        <p14:creationId xmlns:p14="http://schemas.microsoft.com/office/powerpoint/2010/main" val="2171834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0A40-96B5-114D-9CCD-2E617D669DD7}"/>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高斯分布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45895586-DD1E-4541-BFAF-7580F2CDA880}"/>
              </a:ext>
            </a:extLst>
          </p:cNvPr>
          <p:cNvGraphicFramePr>
            <a:graphicFrameLocks noGrp="1" noChangeAspect="1"/>
          </p:cNvGraphicFramePr>
          <p:nvPr>
            <p:ph idx="1"/>
            <p:extLst>
              <p:ext uri="{D42A27DB-BD31-4B8C-83A1-F6EECF244321}">
                <p14:modId xmlns:p14="http://schemas.microsoft.com/office/powerpoint/2010/main" val="1974928043"/>
              </p:ext>
            </p:extLst>
          </p:nvPr>
        </p:nvGraphicFramePr>
        <p:xfrm>
          <a:off x="1048012" y="1795922"/>
          <a:ext cx="9144000" cy="1828800"/>
        </p:xfrm>
        <a:graphic>
          <a:graphicData uri="http://schemas.openxmlformats.org/presentationml/2006/ole">
            <mc:AlternateContent xmlns:mc="http://schemas.openxmlformats.org/markup-compatibility/2006">
              <mc:Choice xmlns:v="urn:schemas-microsoft-com:vml" Requires="v">
                <p:oleObj spid="_x0000_s3374" name="Document" r:id="rId3" imgW="9144000" imgH="1828800" progId="Word.Document.12">
                  <p:embed/>
                </p:oleObj>
              </mc:Choice>
              <mc:Fallback>
                <p:oleObj name="Document" r:id="rId3" imgW="9144000" imgH="1828800" progId="Word.Document.12">
                  <p:embed/>
                  <p:pic>
                    <p:nvPicPr>
                      <p:cNvPr id="0" name=""/>
                      <p:cNvPicPr/>
                      <p:nvPr/>
                    </p:nvPicPr>
                    <p:blipFill>
                      <a:blip r:embed="rId4"/>
                      <a:stretch>
                        <a:fillRect/>
                      </a:stretch>
                    </p:blipFill>
                    <p:spPr>
                      <a:xfrm>
                        <a:off x="1048012" y="1795922"/>
                        <a:ext cx="9144000" cy="1828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DA3FFEE1-80B8-F846-AE1B-BBB829F083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0386" y="3599670"/>
            <a:ext cx="5044035" cy="3222578"/>
          </a:xfrm>
          <a:prstGeom prst="rect">
            <a:avLst/>
          </a:prstGeom>
        </p:spPr>
      </p:pic>
      <p:sp>
        <p:nvSpPr>
          <p:cNvPr id="3" name="TextBox 2">
            <a:extLst>
              <a:ext uri="{FF2B5EF4-FFF2-40B4-BE49-F238E27FC236}">
                <a16:creationId xmlns:a16="http://schemas.microsoft.com/office/drawing/2014/main" id="{441B5131-3961-AA4F-BC74-7376C392A6BA}"/>
              </a:ext>
            </a:extLst>
          </p:cNvPr>
          <p:cNvSpPr txBox="1"/>
          <p:nvPr/>
        </p:nvSpPr>
        <p:spPr>
          <a:xfrm>
            <a:off x="1048012" y="4070959"/>
            <a:ext cx="5753621" cy="1477328"/>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身高</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测量误差</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次硬币，正面的次数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很多统计测验最终趋近正态分布</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4FB04CA2-43B8-CA4C-BAA9-FE757A627262}"/>
              </a:ext>
            </a:extLst>
          </p:cNvPr>
          <p:cNvSpPr>
            <a:spLocks noGrp="1"/>
          </p:cNvSpPr>
          <p:nvPr>
            <p:ph type="sldNum" sz="quarter" idx="12"/>
          </p:nvPr>
        </p:nvSpPr>
        <p:spPr/>
        <p:txBody>
          <a:bodyPr/>
          <a:lstStyle/>
          <a:p>
            <a:fld id="{419A3543-2AD2-8842-ABE5-219686FDD7E3}" type="slidenum">
              <a:rPr lang="en-US" smtClean="0"/>
              <a:t>61</a:t>
            </a:fld>
            <a:endParaRPr lang="en-US"/>
          </a:p>
        </p:txBody>
      </p:sp>
    </p:spTree>
    <p:extLst>
      <p:ext uri="{BB962C8B-B14F-4D97-AF65-F5344CB8AC3E}">
        <p14:creationId xmlns:p14="http://schemas.microsoft.com/office/powerpoint/2010/main" val="1874001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BDAD-7BDF-2642-B56F-B891C95818C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正态分布</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3DE766B8-343F-074E-B747-3A062E78093D}"/>
              </a:ext>
            </a:extLst>
          </p:cNvPr>
          <p:cNvPicPr>
            <a:picLocks noGrp="1" noChangeAspect="1"/>
          </p:cNvPicPr>
          <p:nvPr>
            <p:ph idx="1"/>
          </p:nvPr>
        </p:nvPicPr>
        <p:blipFill>
          <a:blip r:embed="rId2"/>
          <a:stretch>
            <a:fillRect/>
          </a:stretch>
        </p:blipFill>
        <p:spPr>
          <a:xfrm>
            <a:off x="169338" y="2302937"/>
            <a:ext cx="5003098" cy="3834342"/>
          </a:xfrm>
        </p:spPr>
      </p:pic>
      <p:pic>
        <p:nvPicPr>
          <p:cNvPr id="8" name="Picture 7">
            <a:extLst>
              <a:ext uri="{FF2B5EF4-FFF2-40B4-BE49-F238E27FC236}">
                <a16:creationId xmlns:a16="http://schemas.microsoft.com/office/drawing/2014/main" id="{373B6BD3-F628-7747-A966-5F1B33F1D365}"/>
              </a:ext>
            </a:extLst>
          </p:cNvPr>
          <p:cNvPicPr>
            <a:picLocks noChangeAspect="1"/>
          </p:cNvPicPr>
          <p:nvPr/>
        </p:nvPicPr>
        <p:blipFill>
          <a:blip r:embed="rId3"/>
          <a:stretch>
            <a:fillRect/>
          </a:stretch>
        </p:blipFill>
        <p:spPr>
          <a:xfrm>
            <a:off x="5392568" y="1206500"/>
            <a:ext cx="6197600" cy="4749800"/>
          </a:xfrm>
          <a:prstGeom prst="rect">
            <a:avLst/>
          </a:prstGeom>
        </p:spPr>
      </p:pic>
      <p:sp>
        <p:nvSpPr>
          <p:cNvPr id="3" name="Slide Number Placeholder 2">
            <a:extLst>
              <a:ext uri="{FF2B5EF4-FFF2-40B4-BE49-F238E27FC236}">
                <a16:creationId xmlns:a16="http://schemas.microsoft.com/office/drawing/2014/main" id="{1CAF05BA-7077-954D-B0F9-94B8AEAC74ED}"/>
              </a:ext>
            </a:extLst>
          </p:cNvPr>
          <p:cNvSpPr>
            <a:spLocks noGrp="1"/>
          </p:cNvSpPr>
          <p:nvPr>
            <p:ph type="sldNum" sz="quarter" idx="12"/>
          </p:nvPr>
        </p:nvSpPr>
        <p:spPr/>
        <p:txBody>
          <a:bodyPr/>
          <a:lstStyle/>
          <a:p>
            <a:fld id="{419A3543-2AD2-8842-ABE5-219686FDD7E3}" type="slidenum">
              <a:rPr lang="en-US" smtClean="0"/>
              <a:t>62</a:t>
            </a:fld>
            <a:endParaRPr lang="en-US"/>
          </a:p>
        </p:txBody>
      </p:sp>
    </p:spTree>
    <p:extLst>
      <p:ext uri="{BB962C8B-B14F-4D97-AF65-F5344CB8AC3E}">
        <p14:creationId xmlns:p14="http://schemas.microsoft.com/office/powerpoint/2010/main" val="173977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47D2-589D-F14E-AD83-844DFA18465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身高是比较典型的正态分布</a:t>
            </a:r>
            <a:endParaRPr lang="en-US" dirty="0">
              <a:latin typeface="Kaiti SC" panose="02010600040101010101" pitchFamily="2" charset="-122"/>
              <a:ea typeface="Kaiti SC" panose="02010600040101010101" pitchFamily="2" charset="-122"/>
            </a:endParaRPr>
          </a:p>
        </p:txBody>
      </p:sp>
      <p:pic>
        <p:nvPicPr>
          <p:cNvPr id="7" name="Content Placeholder 6">
            <a:extLst>
              <a:ext uri="{FF2B5EF4-FFF2-40B4-BE49-F238E27FC236}">
                <a16:creationId xmlns:a16="http://schemas.microsoft.com/office/drawing/2014/main" id="{0162E580-045A-D241-B0BD-79E3280E7B72}"/>
              </a:ext>
            </a:extLst>
          </p:cNvPr>
          <p:cNvPicPr>
            <a:picLocks noGrp="1" noChangeAspect="1"/>
          </p:cNvPicPr>
          <p:nvPr>
            <p:ph idx="1"/>
          </p:nvPr>
        </p:nvPicPr>
        <p:blipFill>
          <a:blip r:embed="rId2"/>
          <a:stretch>
            <a:fillRect/>
          </a:stretch>
        </p:blipFill>
        <p:spPr>
          <a:xfrm>
            <a:off x="2218266" y="1724007"/>
            <a:ext cx="8041217" cy="2675221"/>
          </a:xfrm>
        </p:spPr>
      </p:pic>
      <p:pic>
        <p:nvPicPr>
          <p:cNvPr id="11" name="Picture 10">
            <a:extLst>
              <a:ext uri="{FF2B5EF4-FFF2-40B4-BE49-F238E27FC236}">
                <a16:creationId xmlns:a16="http://schemas.microsoft.com/office/drawing/2014/main" id="{8BC87605-D6E1-FC45-A67A-F95A284E5EF7}"/>
              </a:ext>
            </a:extLst>
          </p:cNvPr>
          <p:cNvPicPr>
            <a:picLocks noChangeAspect="1"/>
          </p:cNvPicPr>
          <p:nvPr/>
        </p:nvPicPr>
        <p:blipFill>
          <a:blip r:embed="rId3"/>
          <a:stretch>
            <a:fillRect/>
          </a:stretch>
        </p:blipFill>
        <p:spPr>
          <a:xfrm>
            <a:off x="2150533" y="4508746"/>
            <a:ext cx="8041217" cy="358762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5A19A9-D15F-4343-A2DF-0BB681C59D11}"/>
                  </a:ext>
                </a:extLst>
              </p:cNvPr>
              <p:cNvSpPr/>
              <p:nvPr/>
            </p:nvSpPr>
            <p:spPr>
              <a:xfrm>
                <a:off x="6028262" y="4474254"/>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045A19A9-D15F-4343-A2DF-0BB681C59D11}"/>
                  </a:ext>
                </a:extLst>
              </p:cNvPr>
              <p:cNvSpPr>
                <a:spLocks noRot="1" noChangeAspect="1" noMove="1" noResize="1" noEditPoints="1" noAdjustHandles="1" noChangeArrowheads="1" noChangeShapeType="1" noTextEdit="1"/>
              </p:cNvSpPr>
              <p:nvPr/>
            </p:nvSpPr>
            <p:spPr>
              <a:xfrm>
                <a:off x="6028262" y="4474254"/>
                <a:ext cx="6096000" cy="1397755"/>
              </a:xfrm>
              <a:prstGeom prst="rect">
                <a:avLst/>
              </a:prstGeom>
              <a:blipFill>
                <a:blip r:embed="rId4"/>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5AC23CB-C7EB-554E-AF4B-5F5C89E8264E}"/>
              </a:ext>
            </a:extLst>
          </p:cNvPr>
          <p:cNvSpPr>
            <a:spLocks noGrp="1"/>
          </p:cNvSpPr>
          <p:nvPr>
            <p:ph type="sldNum" sz="quarter" idx="12"/>
          </p:nvPr>
        </p:nvSpPr>
        <p:spPr/>
        <p:txBody>
          <a:bodyPr/>
          <a:lstStyle/>
          <a:p>
            <a:fld id="{419A3543-2AD2-8842-ABE5-219686FDD7E3}" type="slidenum">
              <a:rPr lang="en-US" smtClean="0"/>
              <a:t>63</a:t>
            </a:fld>
            <a:endParaRPr lang="en-US"/>
          </a:p>
        </p:txBody>
      </p:sp>
    </p:spTree>
    <p:extLst>
      <p:ext uri="{BB962C8B-B14F-4D97-AF65-F5344CB8AC3E}">
        <p14:creationId xmlns:p14="http://schemas.microsoft.com/office/powerpoint/2010/main" val="504006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EAED-4EB3-6046-964D-6B0C06D0AFB9}"/>
              </a:ext>
            </a:extLst>
          </p:cNvPr>
          <p:cNvSpPr>
            <a:spLocks noGrp="1"/>
          </p:cNvSpPr>
          <p:nvPr>
            <p:ph type="title"/>
          </p:nvPr>
        </p:nvSpPr>
        <p:spPr/>
        <p:txBody>
          <a:bodyPr/>
          <a:lstStyle/>
          <a:p>
            <a:r>
              <a:rPr lang="en-US" b="1" i="1" dirty="0"/>
              <a:t>z</a:t>
            </a:r>
          </a:p>
        </p:txBody>
      </p:sp>
      <p:pic>
        <p:nvPicPr>
          <p:cNvPr id="4" name="Picture 3">
            <a:extLst>
              <a:ext uri="{FF2B5EF4-FFF2-40B4-BE49-F238E27FC236}">
                <a16:creationId xmlns:a16="http://schemas.microsoft.com/office/drawing/2014/main" id="{C343A621-6AF4-F747-99B3-9530B7F143F0}"/>
              </a:ext>
            </a:extLst>
          </p:cNvPr>
          <p:cNvPicPr>
            <a:picLocks noChangeAspect="1"/>
          </p:cNvPicPr>
          <p:nvPr/>
        </p:nvPicPr>
        <p:blipFill>
          <a:blip r:embed="rId2"/>
          <a:stretch>
            <a:fillRect/>
          </a:stretch>
        </p:blipFill>
        <p:spPr>
          <a:xfrm>
            <a:off x="558801" y="1708150"/>
            <a:ext cx="6026150" cy="502488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38B9CD4-4624-0244-A737-0B0726A07B5B}"/>
                  </a:ext>
                </a:extLst>
              </p:cNvPr>
              <p:cNvSpPr/>
              <p:nvPr/>
            </p:nvSpPr>
            <p:spPr>
              <a:xfrm>
                <a:off x="6028262" y="2899455"/>
                <a:ext cx="6096000" cy="1397755"/>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m:t>
                      </m:r>
                      <m:f>
                        <m:fPr>
                          <m:ctrlPr>
                            <a:rPr lang="en-US" i="1">
                              <a:latin typeface="Cambria Math" panose="02040503050406030204" pitchFamily="18" charset="0"/>
                              <a:ea typeface="DengXian" panose="02010600030101010101" pitchFamily="2" charset="-122"/>
                              <a:cs typeface="Times New Roman" panose="02020603050405020304" pitchFamily="18" charset="0"/>
                            </a:rPr>
                          </m:ctrlPr>
                        </m:fPr>
                        <m:num>
                          <m:r>
                            <a:rPr lang="en-AU" i="1">
                              <a:latin typeface="Cambria Math" panose="02040503050406030204" pitchFamily="18" charset="0"/>
                              <a:ea typeface="DengXian" panose="02010600030101010101" pitchFamily="2" charset="-122"/>
                              <a:cs typeface="Times New Roman" panose="02020603050405020304" pitchFamily="18" charset="0"/>
                            </a:rPr>
                            <m:t>𝑥</m:t>
                          </m:r>
                          <m:r>
                            <a:rPr lang="en-AU" i="1">
                              <a:latin typeface="Cambria Math" panose="02040503050406030204" pitchFamily="18" charset="0"/>
                              <a:ea typeface="DengXian" panose="02010600030101010101" pitchFamily="2" charset="-122"/>
                              <a:cs typeface="Times New Roman" panose="02020603050405020304" pitchFamily="18" charset="0"/>
                            </a:rPr>
                            <m:t>−</m:t>
                          </m:r>
                          <m:r>
                            <a:rPr lang="en-AU" i="1">
                              <a:latin typeface="Cambria Math" panose="02040503050406030204" pitchFamily="18" charset="0"/>
                              <a:ea typeface="DengXian" panose="02010600030101010101" pitchFamily="2" charset="-122"/>
                              <a:cs typeface="Times New Roman" panose="02020603050405020304" pitchFamily="18" charset="0"/>
                            </a:rPr>
                            <m:t>𝜇</m:t>
                          </m:r>
                        </m:num>
                        <m:den>
                          <m:r>
                            <a:rPr lang="en-AU" i="1">
                              <a:latin typeface="Cambria Math" panose="02040503050406030204" pitchFamily="18" charset="0"/>
                              <a:ea typeface="DengXian" panose="02010600030101010101" pitchFamily="2" charset="-122"/>
                              <a:cs typeface="Times New Roman" panose="02020603050405020304" pitchFamily="18" charset="0"/>
                            </a:rPr>
                            <m:t>𝜎</m:t>
                          </m:r>
                        </m:den>
                      </m:f>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=1.28, &gt;0.90</m:t>
                      </m:r>
                    </m:oMath>
                  </m:oMathPara>
                </a14:m>
                <a:endParaRPr lang="en-US"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𝑧</m:t>
                      </m:r>
                      <m:r>
                        <a:rPr lang="en-AU" i="1" smtClean="0">
                          <a:solidFill>
                            <a:schemeClr val="accent1"/>
                          </a:solidFill>
                          <a:latin typeface="Cambria Math" panose="02040503050406030204" pitchFamily="18" charset="0"/>
                          <a:ea typeface="DengXian" panose="02010600030101010101" pitchFamily="2" charset="-122"/>
                          <a:cs typeface="Times New Roman" panose="02020603050405020304" pitchFamily="18" charset="0"/>
                        </a:rPr>
                        <m:t>=1.64, &gt;0.95</m:t>
                      </m:r>
                    </m:oMath>
                  </m:oMathPara>
                </a14:m>
                <a:endParaRPr lang="en-US" dirty="0">
                  <a:solidFill>
                    <a:schemeClr val="accent1"/>
                  </a:solidFill>
                  <a:latin typeface="Calibri" panose="020F0502020204030204" pitchFamily="34" charset="0"/>
                  <a:ea typeface="DengXian" panose="02010600030101010101" pitchFamily="2" charset="-122"/>
                  <a:cs typeface="Times New Roman" panose="02020603050405020304" pitchFamily="18" charset="0"/>
                </a:endParaRPr>
              </a:p>
              <a:p>
                <a:pPr>
                  <a:spcAft>
                    <a:spcPts val="0"/>
                  </a:spcAft>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DengXian" panose="02010600030101010101" pitchFamily="2" charset="-122"/>
                          <a:cs typeface="Times New Roman" panose="02020603050405020304" pitchFamily="18" charset="0"/>
                        </a:rPr>
                        <m:t>𝑧</m:t>
                      </m:r>
                      <m:r>
                        <a:rPr lang="en-AU" i="1">
                          <a:latin typeface="Cambria Math" panose="02040503050406030204" pitchFamily="18" charset="0"/>
                          <a:ea typeface="DengXian" panose="02010600030101010101" pitchFamily="2" charset="-122"/>
                          <a:cs typeface="Times New Roman" panose="02020603050405020304" pitchFamily="18" charset="0"/>
                        </a:rPr>
                        <m:t>=1.95, &gt;0.975</m:t>
                      </m:r>
                    </m:oMath>
                  </m:oMathPara>
                </a14:m>
                <a:endParaRPr lang="en-US"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538B9CD4-4624-0244-A737-0B0726A07B5B}"/>
                  </a:ext>
                </a:extLst>
              </p:cNvPr>
              <p:cNvSpPr>
                <a:spLocks noRot="1" noChangeAspect="1" noMove="1" noResize="1" noEditPoints="1" noAdjustHandles="1" noChangeArrowheads="1" noChangeShapeType="1" noTextEdit="1"/>
              </p:cNvSpPr>
              <p:nvPr/>
            </p:nvSpPr>
            <p:spPr>
              <a:xfrm>
                <a:off x="6028262" y="2899455"/>
                <a:ext cx="6096000" cy="1397755"/>
              </a:xfrm>
              <a:prstGeom prst="rect">
                <a:avLst/>
              </a:prstGeom>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6430C3D-3F8A-A94A-B5C8-F08B13D2B77B}"/>
              </a:ext>
            </a:extLst>
          </p:cNvPr>
          <p:cNvSpPr>
            <a:spLocks noGrp="1"/>
          </p:cNvSpPr>
          <p:nvPr>
            <p:ph type="sldNum" sz="quarter" idx="12"/>
          </p:nvPr>
        </p:nvSpPr>
        <p:spPr/>
        <p:txBody>
          <a:bodyPr/>
          <a:lstStyle/>
          <a:p>
            <a:fld id="{419A3543-2AD2-8842-ABE5-219686FDD7E3}" type="slidenum">
              <a:rPr lang="en-US" smtClean="0"/>
              <a:t>64</a:t>
            </a:fld>
            <a:endParaRPr lang="en-US"/>
          </a:p>
        </p:txBody>
      </p:sp>
    </p:spTree>
    <p:extLst>
      <p:ext uri="{BB962C8B-B14F-4D97-AF65-F5344CB8AC3E}">
        <p14:creationId xmlns:p14="http://schemas.microsoft.com/office/powerpoint/2010/main" val="958091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08EE-D41B-4540-AA6A-9D44EBA8950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寂寞</a:t>
            </a:r>
            <a:r>
              <a:rPr lang="zh-CN" altLang="en-AU" dirty="0">
                <a:latin typeface="Kaiti SC" panose="02010600040101010101" pitchFamily="2" charset="-122"/>
                <a:ea typeface="Kaiti SC" panose="02010600040101010101" pitchFamily="2" charset="-122"/>
              </a:rPr>
              <a:t>沙洲</a:t>
            </a:r>
            <a:r>
              <a:rPr lang="zh-CN" altLang="en-US" dirty="0">
                <a:latin typeface="Kaiti SC" panose="02010600040101010101" pitchFamily="2" charset="-122"/>
                <a:ea typeface="Kaiti SC" panose="02010600040101010101" pitchFamily="2" charset="-122"/>
              </a:rPr>
              <a:t>冷</a:t>
            </a:r>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E1E0E157-A82F-2B40-8AF7-082324672B2C}"/>
              </a:ext>
            </a:extLst>
          </p:cNvPr>
          <p:cNvPicPr>
            <a:picLocks noChangeAspect="1"/>
          </p:cNvPicPr>
          <p:nvPr/>
        </p:nvPicPr>
        <p:blipFill>
          <a:blip r:embed="rId3"/>
          <a:stretch>
            <a:fillRect/>
          </a:stretch>
        </p:blipFill>
        <p:spPr>
          <a:xfrm>
            <a:off x="71293" y="1521794"/>
            <a:ext cx="6818272" cy="4552508"/>
          </a:xfrm>
          <a:prstGeom prst="rect">
            <a:avLst/>
          </a:prstGeom>
        </p:spPr>
      </p:pic>
      <p:pic>
        <p:nvPicPr>
          <p:cNvPr id="6" name="Picture 5">
            <a:extLst>
              <a:ext uri="{FF2B5EF4-FFF2-40B4-BE49-F238E27FC236}">
                <a16:creationId xmlns:a16="http://schemas.microsoft.com/office/drawing/2014/main" id="{AF358C30-7A8C-0448-85F5-E131111382B4}"/>
              </a:ext>
            </a:extLst>
          </p:cNvPr>
          <p:cNvPicPr>
            <a:picLocks noChangeAspect="1"/>
          </p:cNvPicPr>
          <p:nvPr/>
        </p:nvPicPr>
        <p:blipFill>
          <a:blip r:embed="rId4"/>
          <a:stretch>
            <a:fillRect/>
          </a:stretch>
        </p:blipFill>
        <p:spPr>
          <a:xfrm>
            <a:off x="9748692" y="312346"/>
            <a:ext cx="1605108" cy="2086362"/>
          </a:xfrm>
          <a:prstGeom prst="rect">
            <a:avLst/>
          </a:prstGeom>
        </p:spPr>
      </p:pic>
      <p:graphicFrame>
        <p:nvGraphicFramePr>
          <p:cNvPr id="7" name="Object 6">
            <a:extLst>
              <a:ext uri="{FF2B5EF4-FFF2-40B4-BE49-F238E27FC236}">
                <a16:creationId xmlns:a16="http://schemas.microsoft.com/office/drawing/2014/main" id="{53E34AFE-5FD1-E84C-BA76-0CB2AC3F045E}"/>
              </a:ext>
            </a:extLst>
          </p:cNvPr>
          <p:cNvGraphicFramePr>
            <a:graphicFrameLocks noChangeAspect="1"/>
          </p:cNvGraphicFramePr>
          <p:nvPr>
            <p:extLst>
              <p:ext uri="{D42A27DB-BD31-4B8C-83A1-F6EECF244321}">
                <p14:modId xmlns:p14="http://schemas.microsoft.com/office/powerpoint/2010/main" val="3989094127"/>
              </p:ext>
            </p:extLst>
          </p:nvPr>
        </p:nvGraphicFramePr>
        <p:xfrm>
          <a:off x="6620405" y="2709863"/>
          <a:ext cx="9144000" cy="1435100"/>
        </p:xfrm>
        <a:graphic>
          <a:graphicData uri="http://schemas.openxmlformats.org/presentationml/2006/ole">
            <mc:AlternateContent xmlns:mc="http://schemas.openxmlformats.org/markup-compatibility/2006">
              <mc:Choice xmlns:v="urn:schemas-microsoft-com:vml" Requires="v">
                <p:oleObj spid="_x0000_s36024" name="Document" r:id="rId5" imgW="9144000" imgH="1435100" progId="Word.Document.12">
                  <p:embed/>
                </p:oleObj>
              </mc:Choice>
              <mc:Fallback>
                <p:oleObj name="Document" r:id="rId5" imgW="9144000" imgH="1435100" progId="Word.Document.12">
                  <p:embed/>
                  <p:pic>
                    <p:nvPicPr>
                      <p:cNvPr id="0" name=""/>
                      <p:cNvPicPr/>
                      <p:nvPr/>
                    </p:nvPicPr>
                    <p:blipFill>
                      <a:blip r:embed="rId6"/>
                      <a:stretch>
                        <a:fillRect/>
                      </a:stretch>
                    </p:blipFill>
                    <p:spPr>
                      <a:xfrm>
                        <a:off x="6620405" y="2709863"/>
                        <a:ext cx="9144000" cy="1435100"/>
                      </a:xfrm>
                      <a:prstGeom prst="rect">
                        <a:avLst/>
                      </a:prstGeom>
                    </p:spPr>
                  </p:pic>
                </p:oleObj>
              </mc:Fallback>
            </mc:AlternateContent>
          </a:graphicData>
        </a:graphic>
      </p:graphicFrame>
      <p:pic>
        <p:nvPicPr>
          <p:cNvPr id="8" name="Content Placeholder 4">
            <a:extLst>
              <a:ext uri="{FF2B5EF4-FFF2-40B4-BE49-F238E27FC236}">
                <a16:creationId xmlns:a16="http://schemas.microsoft.com/office/drawing/2014/main" id="{C4525769-1991-044A-B958-CC45CAC9A429}"/>
              </a:ext>
            </a:extLst>
          </p:cNvPr>
          <p:cNvPicPr>
            <a:picLocks noGrp="1" noChangeAspect="1"/>
          </p:cNvPicPr>
          <p:nvPr>
            <p:ph idx="1"/>
          </p:nvPr>
        </p:nvPicPr>
        <p:blipFill>
          <a:blip r:embed="rId7"/>
          <a:stretch>
            <a:fillRect/>
          </a:stretch>
        </p:blipFill>
        <p:spPr>
          <a:xfrm>
            <a:off x="6823604" y="4284664"/>
            <a:ext cx="4875742" cy="2437871"/>
          </a:xfrm>
        </p:spPr>
      </p:pic>
      <p:sp>
        <p:nvSpPr>
          <p:cNvPr id="3" name="Slide Number Placeholder 2">
            <a:extLst>
              <a:ext uri="{FF2B5EF4-FFF2-40B4-BE49-F238E27FC236}">
                <a16:creationId xmlns:a16="http://schemas.microsoft.com/office/drawing/2014/main" id="{2A7D33FD-AE62-884C-A964-EC95FA602F4D}"/>
              </a:ext>
            </a:extLst>
          </p:cNvPr>
          <p:cNvSpPr>
            <a:spLocks noGrp="1"/>
          </p:cNvSpPr>
          <p:nvPr>
            <p:ph type="sldNum" sz="quarter" idx="12"/>
          </p:nvPr>
        </p:nvSpPr>
        <p:spPr/>
        <p:txBody>
          <a:bodyPr/>
          <a:lstStyle/>
          <a:p>
            <a:fld id="{419A3543-2AD2-8842-ABE5-219686FDD7E3}" type="slidenum">
              <a:rPr lang="en-US" smtClean="0"/>
              <a:t>65</a:t>
            </a:fld>
            <a:endParaRPr lang="en-US"/>
          </a:p>
        </p:txBody>
      </p:sp>
    </p:spTree>
    <p:extLst>
      <p:ext uri="{BB962C8B-B14F-4D97-AF65-F5344CB8AC3E}">
        <p14:creationId xmlns:p14="http://schemas.microsoft.com/office/powerpoint/2010/main" val="3921729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1EAB-3E79-C541-B6F4-5FA97D03AD1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找朋友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2981414-B674-2C41-BDFF-FB4371ABE46F}"/>
              </a:ext>
            </a:extLst>
          </p:cNvPr>
          <p:cNvSpPr>
            <a:spLocks noGrp="1"/>
          </p:cNvSpPr>
          <p:nvPr>
            <p:ph idx="1"/>
          </p:nvPr>
        </p:nvSpPr>
        <p:spPr/>
        <p:txBody>
          <a:bodyPr/>
          <a:lstStyle/>
          <a:p>
            <a:r>
              <a:rPr lang="zh-CN" altLang="en-US" dirty="0">
                <a:latin typeface="Kaiti SC" panose="02010600040101010101" pitchFamily="2" charset="-122"/>
                <a:ea typeface="Kaiti SC" panose="02010600040101010101" pitchFamily="2" charset="-122"/>
              </a:rPr>
              <a:t>从中国人身高看（</a:t>
            </a:r>
            <a:r>
              <a:rPr lang="en-US" altLang="zh-CN" dirty="0">
                <a:latin typeface="Kaiti SC" panose="02010600040101010101" pitchFamily="2" charset="-122"/>
                <a:ea typeface="Kaiti SC" panose="02010600040101010101" pitchFamily="2" charset="-122"/>
              </a:rPr>
              <a:t>13</a:t>
            </a:r>
            <a:r>
              <a:rPr lang="zh-CN" altLang="en-US" dirty="0">
                <a:latin typeface="Kaiti SC" panose="02010600040101010101" pitchFamily="2" charset="-122"/>
                <a:ea typeface="Kaiti SC" panose="02010600040101010101" pitchFamily="2" charset="-122"/>
              </a:rPr>
              <a:t>亿），</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2.43e+13 </a:t>
            </a:r>
            <a:r>
              <a:rPr lang="zh-CN" altLang="en-US" dirty="0">
                <a:latin typeface="Kaiti SC" panose="02010600040101010101" pitchFamily="2" charset="-122"/>
                <a:ea typeface="Kaiti SC" panose="02010600040101010101" pitchFamily="2" charset="-122"/>
              </a:rPr>
              <a:t>的概率，几乎不可能</a:t>
            </a:r>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从荷兰人身高看（</a:t>
            </a:r>
            <a:r>
              <a:rPr lang="en-US" altLang="zh-CN" dirty="0">
                <a:latin typeface="Kaiti SC" panose="02010600040101010101" pitchFamily="2" charset="-122"/>
                <a:ea typeface="Kaiti SC" panose="02010600040101010101" pitchFamily="2" charset="-122"/>
              </a:rPr>
              <a:t>1700</a:t>
            </a:r>
            <a:r>
              <a:rPr lang="zh-CN" altLang="en-US" dirty="0">
                <a:latin typeface="Kaiti SC" panose="02010600040101010101" pitchFamily="2" charset="-122"/>
                <a:ea typeface="Kaiti SC" panose="02010600040101010101" pitchFamily="2" charset="-122"/>
              </a:rPr>
              <a:t>万），</a:t>
            </a:r>
            <a:br>
              <a:rPr lang="en-US" altLang="zh-CN" dirty="0">
                <a:latin typeface="Kaiti SC" panose="02010600040101010101" pitchFamily="2" charset="-122"/>
                <a:ea typeface="Kaiti SC" panose="02010600040101010101" pitchFamily="2" charset="-122"/>
              </a:rPr>
            </a:br>
            <a:r>
              <a:rPr lang="en-US" dirty="0">
                <a:latin typeface="Kaiti SC" panose="02010600040101010101" pitchFamily="2" charset="-122"/>
                <a:ea typeface="Kaiti SC" panose="02010600040101010101" pitchFamily="2" charset="-122"/>
              </a:rPr>
              <a:t>1</a:t>
            </a:r>
            <a:r>
              <a:rPr lang="en-US" altLang="zh-CN" dirty="0">
                <a:latin typeface="Kaiti SC" panose="02010600040101010101" pitchFamily="2" charset="-122"/>
                <a:ea typeface="Kaiti SC" panose="02010600040101010101" pitchFamily="2" charset="-122"/>
              </a:rPr>
              <a:t>/</a:t>
            </a:r>
            <a:r>
              <a:rPr lang="en-US" dirty="0">
                <a:latin typeface="Kaiti SC" panose="02010600040101010101" pitchFamily="2" charset="-122"/>
                <a:ea typeface="Kaiti SC" panose="02010600040101010101" pitchFamily="2" charset="-122"/>
              </a:rPr>
              <a:t> 13149312</a:t>
            </a:r>
            <a:r>
              <a:rPr lang="en-US" altLang="zh-CN" dirty="0">
                <a:latin typeface="Kaiti SC" panose="02010600040101010101" pitchFamily="2" charset="-122"/>
                <a:ea typeface="Kaiti SC" panose="02010600040101010101" pitchFamily="2" charset="-122"/>
              </a:rPr>
              <a:t>, </a:t>
            </a:r>
            <a:r>
              <a:rPr lang="zh-CN" altLang="en-US" dirty="0">
                <a:latin typeface="Kaiti SC" panose="02010600040101010101" pitchFamily="2" charset="-122"/>
                <a:ea typeface="Kaiti SC" panose="02010600040101010101" pitchFamily="2" charset="-122"/>
              </a:rPr>
              <a:t>稀有但是有可能</a:t>
            </a:r>
            <a:endParaRPr lang="en-US"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A53478EE-FB52-1140-A762-02E6657B7815}"/>
              </a:ext>
            </a:extLst>
          </p:cNvPr>
          <p:cNvPicPr>
            <a:picLocks noChangeAspect="1"/>
          </p:cNvPicPr>
          <p:nvPr/>
        </p:nvPicPr>
        <p:blipFill>
          <a:blip r:embed="rId2"/>
          <a:stretch>
            <a:fillRect/>
          </a:stretch>
        </p:blipFill>
        <p:spPr>
          <a:xfrm>
            <a:off x="9748692" y="312346"/>
            <a:ext cx="1605108" cy="2086362"/>
          </a:xfrm>
          <a:prstGeom prst="rect">
            <a:avLst/>
          </a:prstGeom>
        </p:spPr>
      </p:pic>
      <p:pic>
        <p:nvPicPr>
          <p:cNvPr id="6" name="Picture 5">
            <a:extLst>
              <a:ext uri="{FF2B5EF4-FFF2-40B4-BE49-F238E27FC236}">
                <a16:creationId xmlns:a16="http://schemas.microsoft.com/office/drawing/2014/main" id="{02091B01-AD1B-984A-9D3A-A39BBCDB3DB8}"/>
              </a:ext>
            </a:extLst>
          </p:cNvPr>
          <p:cNvPicPr>
            <a:picLocks noChangeAspect="1"/>
          </p:cNvPicPr>
          <p:nvPr/>
        </p:nvPicPr>
        <p:blipFill>
          <a:blip r:embed="rId3"/>
          <a:stretch>
            <a:fillRect/>
          </a:stretch>
        </p:blipFill>
        <p:spPr>
          <a:xfrm>
            <a:off x="6095999" y="3412067"/>
            <a:ext cx="3281340" cy="3429000"/>
          </a:xfrm>
          <a:prstGeom prst="rect">
            <a:avLst/>
          </a:prstGeom>
        </p:spPr>
      </p:pic>
      <p:sp>
        <p:nvSpPr>
          <p:cNvPr id="5" name="Slide Number Placeholder 4">
            <a:extLst>
              <a:ext uri="{FF2B5EF4-FFF2-40B4-BE49-F238E27FC236}">
                <a16:creationId xmlns:a16="http://schemas.microsoft.com/office/drawing/2014/main" id="{8CF950A3-45C6-5143-B0E3-2B64BB053DA5}"/>
              </a:ext>
            </a:extLst>
          </p:cNvPr>
          <p:cNvSpPr>
            <a:spLocks noGrp="1"/>
          </p:cNvSpPr>
          <p:nvPr>
            <p:ph type="sldNum" sz="quarter" idx="12"/>
          </p:nvPr>
        </p:nvSpPr>
        <p:spPr/>
        <p:txBody>
          <a:bodyPr/>
          <a:lstStyle/>
          <a:p>
            <a:fld id="{419A3543-2AD2-8842-ABE5-219686FDD7E3}" type="slidenum">
              <a:rPr lang="en-US" smtClean="0"/>
              <a:t>66</a:t>
            </a:fld>
            <a:endParaRPr lang="en-US"/>
          </a:p>
        </p:txBody>
      </p:sp>
    </p:spTree>
    <p:extLst>
      <p:ext uri="{BB962C8B-B14F-4D97-AF65-F5344CB8AC3E}">
        <p14:creationId xmlns:p14="http://schemas.microsoft.com/office/powerpoint/2010/main" val="3135108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1F98-4B42-9C4F-B518-D760F5F6C46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从群体中抽样</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75ECE12-EDFF-F64C-85A3-4BE2F377445C}"/>
              </a:ext>
            </a:extLst>
          </p:cNvPr>
          <p:cNvSpPr>
            <a:spLocks noGrp="1"/>
          </p:cNvSpPr>
          <p:nvPr>
            <p:ph idx="1"/>
          </p:nvPr>
        </p:nvSpPr>
        <p:spPr/>
        <p:txBody>
          <a:bodyPr>
            <a:normAutofit/>
          </a:bodyPr>
          <a:lstStyle/>
          <a:p>
            <a:r>
              <a:rPr lang="zh-CN" altLang="en-US" sz="1800" dirty="0">
                <a:latin typeface="Kaiti SC" panose="02010600040101010101" pitchFamily="2" charset="-122"/>
                <a:ea typeface="Kaiti SC" panose="02010600040101010101" pitchFamily="2" charset="-122"/>
              </a:rPr>
              <a:t>当一个样本从群体中抽取，</a:t>
            </a:r>
            <a:br>
              <a:rPr lang="en-US" altLang="zh-CN" sz="1800" dirty="0">
                <a:latin typeface="Kaiti SC" panose="02010600040101010101" pitchFamily="2" charset="-122"/>
                <a:ea typeface="Kaiti SC" panose="02010600040101010101" pitchFamily="2" charset="-122"/>
              </a:rPr>
            </a:br>
            <a:r>
              <a:rPr lang="zh-CN" altLang="en-US" sz="1800" dirty="0">
                <a:latin typeface="Kaiti SC" panose="02010600040101010101" pitchFamily="2" charset="-122"/>
                <a:ea typeface="Kaiti SC" panose="02010600040101010101" pitchFamily="2" charset="-122"/>
              </a:rPr>
              <a:t>就成为一个随机样本</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随机样本可以反映群体的特征</a:t>
            </a:r>
            <a:endParaRPr lang="en-US" altLang="zh-CN" sz="1800" dirty="0">
              <a:latin typeface="Kaiti SC" panose="02010600040101010101" pitchFamily="2" charset="-122"/>
              <a:ea typeface="Kaiti SC" panose="02010600040101010101" pitchFamily="2" charset="-122"/>
            </a:endParaRPr>
          </a:p>
          <a:p>
            <a:endParaRPr lang="en-US" sz="18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47C42BB3-474C-6D4A-B036-9CD5D1E2836D}"/>
              </a:ext>
            </a:extLst>
          </p:cNvPr>
          <p:cNvPicPr>
            <a:picLocks noChangeAspect="1"/>
          </p:cNvPicPr>
          <p:nvPr/>
        </p:nvPicPr>
        <p:blipFill>
          <a:blip r:embed="rId2"/>
          <a:stretch>
            <a:fillRect/>
          </a:stretch>
        </p:blipFill>
        <p:spPr>
          <a:xfrm>
            <a:off x="5691712" y="838995"/>
            <a:ext cx="6385758" cy="5324740"/>
          </a:xfrm>
          <a:prstGeom prst="rect">
            <a:avLst/>
          </a:prstGeom>
        </p:spPr>
      </p:pic>
      <p:sp>
        <p:nvSpPr>
          <p:cNvPr id="5" name="Slide Number Placeholder 4">
            <a:extLst>
              <a:ext uri="{FF2B5EF4-FFF2-40B4-BE49-F238E27FC236}">
                <a16:creationId xmlns:a16="http://schemas.microsoft.com/office/drawing/2014/main" id="{7DC96DF1-B781-354B-B6B2-C1A430088052}"/>
              </a:ext>
            </a:extLst>
          </p:cNvPr>
          <p:cNvSpPr>
            <a:spLocks noGrp="1"/>
          </p:cNvSpPr>
          <p:nvPr>
            <p:ph type="sldNum" sz="quarter" idx="12"/>
          </p:nvPr>
        </p:nvSpPr>
        <p:spPr/>
        <p:txBody>
          <a:bodyPr/>
          <a:lstStyle/>
          <a:p>
            <a:fld id="{419A3543-2AD2-8842-ABE5-219686FDD7E3}" type="slidenum">
              <a:rPr lang="en-US" smtClean="0"/>
              <a:t>67</a:t>
            </a:fld>
            <a:endParaRPr lang="en-US"/>
          </a:p>
        </p:txBody>
      </p:sp>
    </p:spTree>
    <p:extLst>
      <p:ext uri="{BB962C8B-B14F-4D97-AF65-F5344CB8AC3E}">
        <p14:creationId xmlns:p14="http://schemas.microsoft.com/office/powerpoint/2010/main" val="3731154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3341-5FBF-3F46-ADAF-415D1B0047F9}"/>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从</a:t>
            </a:r>
            <a:r>
              <a:rPr lang="en-US" altLang="zh-CN" dirty="0">
                <a:latin typeface="Kaiti SC" panose="02010600040101010101" pitchFamily="2" charset="-122"/>
                <a:ea typeface="Kaiti SC" panose="02010600040101010101" pitchFamily="2" charset="-122"/>
              </a:rPr>
              <a:t>1000</a:t>
            </a:r>
            <a:r>
              <a:rPr lang="zh-CN" altLang="en-US" dirty="0">
                <a:latin typeface="Kaiti SC" panose="02010600040101010101" pitchFamily="2" charset="-122"/>
                <a:ea typeface="Kaiti SC" panose="02010600040101010101" pitchFamily="2" charset="-122"/>
              </a:rPr>
              <a:t>个样本中抽取</a:t>
            </a:r>
            <a:r>
              <a:rPr lang="en-US" altLang="zh-CN" dirty="0">
                <a:latin typeface="Kaiti SC" panose="02010600040101010101" pitchFamily="2" charset="-122"/>
                <a:ea typeface="Kaiti SC" panose="02010600040101010101" pitchFamily="2" charset="-122"/>
              </a:rPr>
              <a:t>100</a:t>
            </a:r>
            <a:r>
              <a:rPr lang="zh-CN" altLang="en-US" dirty="0">
                <a:latin typeface="Kaiti SC" panose="02010600040101010101" pitchFamily="2" charset="-122"/>
                <a:ea typeface="Kaiti SC" panose="02010600040101010101" pitchFamily="2" charset="-122"/>
              </a:rPr>
              <a:t>个，连续</a:t>
            </a:r>
            <a:r>
              <a:rPr lang="en-US" altLang="zh-CN" dirty="0">
                <a:latin typeface="Kaiti SC" panose="02010600040101010101" pitchFamily="2" charset="-122"/>
                <a:ea typeface="Kaiti SC" panose="02010600040101010101" pitchFamily="2" charset="-122"/>
              </a:rPr>
              <a:t>200</a:t>
            </a:r>
            <a:r>
              <a:rPr lang="zh-CN" altLang="en-US" dirty="0">
                <a:latin typeface="Kaiti SC" panose="02010600040101010101" pitchFamily="2" charset="-122"/>
                <a:ea typeface="Kaiti SC" panose="02010600040101010101" pitchFamily="2" charset="-122"/>
              </a:rPr>
              <a:t>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B1FD1A8-0140-9A4C-AED1-F9F38294EDE2}"/>
              </a:ext>
            </a:extLst>
          </p:cNvPr>
          <p:cNvSpPr>
            <a:spLocks noGrp="1"/>
          </p:cNvSpPr>
          <p:nvPr>
            <p:ph idx="1"/>
          </p:nvPr>
        </p:nvSpPr>
        <p:spPr/>
        <p:txBody>
          <a:bodyPr>
            <a:normAutofit/>
          </a:bodyPr>
          <a:lstStyle/>
          <a:p>
            <a:r>
              <a:rPr lang="zh-CN" altLang="en-US" sz="2400" dirty="0">
                <a:latin typeface="Kaiti SC" panose="02010600040101010101" pitchFamily="2" charset="-122"/>
                <a:ea typeface="Kaiti SC" panose="02010600040101010101" pitchFamily="2" charset="-122"/>
              </a:rPr>
              <a:t>假设</a:t>
            </a:r>
            <a:r>
              <a:rPr lang="zh-CN" altLang="en-AU" sz="2400" dirty="0">
                <a:latin typeface="Kaiti SC" panose="02010600040101010101" pitchFamily="2" charset="-122"/>
                <a:ea typeface="Kaiti SC" panose="02010600040101010101" pitchFamily="2" charset="-122"/>
              </a:rPr>
              <a:t>群体</a:t>
            </a:r>
            <a:r>
              <a:rPr lang="zh-CN" altLang="en-US" sz="2400" dirty="0">
                <a:latin typeface="Kaiti SC" panose="02010600040101010101" pitchFamily="2" charset="-122"/>
                <a:ea typeface="Kaiti SC" panose="02010600040101010101" pitchFamily="2" charset="-122"/>
              </a:rPr>
              <a:t>真实均值是</a:t>
            </a:r>
            <a:r>
              <a:rPr lang="en-US" altLang="zh-CN" sz="2400" dirty="0">
                <a:latin typeface="Kaiti SC" panose="02010600040101010101" pitchFamily="2" charset="-122"/>
                <a:ea typeface="Kaiti SC" panose="02010600040101010101" pitchFamily="2" charset="-122"/>
              </a:rPr>
              <a:t>0</a:t>
            </a:r>
          </a:p>
          <a:p>
            <a:r>
              <a:rPr lang="zh-CN" altLang="en-US" sz="2400" dirty="0">
                <a:latin typeface="Kaiti SC" panose="02010600040101010101" pitchFamily="2" charset="-122"/>
                <a:ea typeface="Kaiti SC" panose="02010600040101010101" pitchFamily="2" charset="-122"/>
              </a:rPr>
              <a:t>红线之间范围是</a:t>
            </a:r>
            <a:r>
              <a:rPr lang="en-US" altLang="zh-CN" sz="2400" dirty="0">
                <a:latin typeface="Kaiti SC" panose="02010600040101010101" pitchFamily="2" charset="-122"/>
                <a:ea typeface="Kaiti SC" panose="02010600040101010101" pitchFamily="2" charset="-122"/>
              </a:rPr>
              <a:t>95%</a:t>
            </a:r>
            <a:r>
              <a:rPr lang="zh-CN" altLang="en-US" sz="2400" dirty="0">
                <a:latin typeface="Kaiti SC" panose="02010600040101010101" pitchFamily="2" charset="-122"/>
                <a:ea typeface="Kaiti SC" panose="02010600040101010101" pitchFamily="2" charset="-122"/>
              </a:rPr>
              <a:t>的</a:t>
            </a:r>
            <a:r>
              <a:rPr lang="zh-CN" altLang="en-US" sz="2400" dirty="0">
                <a:highlight>
                  <a:srgbClr val="FF0000"/>
                </a:highlight>
                <a:latin typeface="Kaiti SC" panose="02010600040101010101" pitchFamily="2" charset="-122"/>
                <a:ea typeface="Kaiti SC" panose="02010600040101010101" pitchFamily="2" charset="-122"/>
              </a:rPr>
              <a:t>置信区间</a:t>
            </a:r>
            <a:endParaRPr lang="en-US" altLang="zh-CN" sz="2400" dirty="0">
              <a:highlight>
                <a:srgbClr val="FF0000"/>
              </a:highlight>
              <a:latin typeface="Kaiti SC" panose="02010600040101010101" pitchFamily="2" charset="-122"/>
              <a:ea typeface="Kaiti SC" panose="02010600040101010101" pitchFamily="2" charset="-122"/>
            </a:endParaRPr>
          </a:p>
          <a:p>
            <a:r>
              <a:rPr lang="zh-CN" altLang="en-AU" sz="2400" dirty="0">
                <a:latin typeface="Kaiti SC" panose="02010600040101010101" pitchFamily="2" charset="-122"/>
                <a:ea typeface="Kaiti SC" panose="02010600040101010101" pitchFamily="2" charset="-122"/>
              </a:rPr>
              <a:t>每个</a:t>
            </a:r>
            <a:r>
              <a:rPr lang="zh-CN" altLang="en-US" sz="2400" dirty="0">
                <a:latin typeface="Kaiti SC" panose="02010600040101010101" pitchFamily="2" charset="-122"/>
                <a:ea typeface="Kaiti SC" panose="02010600040101010101" pitchFamily="2" charset="-122"/>
              </a:rPr>
              <a:t>估计值都是群体均值的“</a:t>
            </a:r>
            <a:r>
              <a:rPr lang="zh-CN" altLang="en-US" sz="2400" dirty="0">
                <a:highlight>
                  <a:srgbClr val="00FF00"/>
                </a:highlight>
                <a:latin typeface="Kaiti SC" panose="02010600040101010101" pitchFamily="2" charset="-122"/>
                <a:ea typeface="Kaiti SC" panose="02010600040101010101" pitchFamily="2" charset="-122"/>
              </a:rPr>
              <a:t>无偏估计</a:t>
            </a:r>
            <a:r>
              <a:rPr lang="zh-CN" altLang="en-US" sz="2400" dirty="0">
                <a:latin typeface="Kaiti SC" panose="02010600040101010101" pitchFamily="2" charset="-122"/>
                <a:ea typeface="Kaiti SC" panose="02010600040101010101" pitchFamily="2" charset="-122"/>
              </a:rPr>
              <a:t>”</a:t>
            </a:r>
            <a:endParaRPr lang="en-AU" altLang="zh-CN" sz="24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FCAD5083-F963-4F4C-A64C-22E6235CAC0F}"/>
              </a:ext>
            </a:extLst>
          </p:cNvPr>
          <p:cNvPicPr>
            <a:picLocks noChangeAspect="1"/>
          </p:cNvPicPr>
          <p:nvPr/>
        </p:nvPicPr>
        <p:blipFill>
          <a:blip r:embed="rId3"/>
          <a:stretch>
            <a:fillRect/>
          </a:stretch>
        </p:blipFill>
        <p:spPr>
          <a:xfrm>
            <a:off x="6383862" y="1825625"/>
            <a:ext cx="5738139" cy="4784725"/>
          </a:xfrm>
          <a:prstGeom prst="rect">
            <a:avLst/>
          </a:prstGeom>
        </p:spPr>
      </p:pic>
      <p:graphicFrame>
        <p:nvGraphicFramePr>
          <p:cNvPr id="6" name="Object 5">
            <a:extLst>
              <a:ext uri="{FF2B5EF4-FFF2-40B4-BE49-F238E27FC236}">
                <a16:creationId xmlns:a16="http://schemas.microsoft.com/office/drawing/2014/main" id="{8469B948-0BA4-824A-9090-1E4EA74548F8}"/>
              </a:ext>
            </a:extLst>
          </p:cNvPr>
          <p:cNvGraphicFramePr>
            <a:graphicFrameLocks noChangeAspect="1"/>
          </p:cNvGraphicFramePr>
          <p:nvPr>
            <p:extLst>
              <p:ext uri="{D42A27DB-BD31-4B8C-83A1-F6EECF244321}">
                <p14:modId xmlns:p14="http://schemas.microsoft.com/office/powerpoint/2010/main" val="3621236619"/>
              </p:ext>
            </p:extLst>
          </p:nvPr>
        </p:nvGraphicFramePr>
        <p:xfrm>
          <a:off x="-1117600" y="3446463"/>
          <a:ext cx="9144000" cy="2197100"/>
        </p:xfrm>
        <a:graphic>
          <a:graphicData uri="http://schemas.openxmlformats.org/presentationml/2006/ole">
            <mc:AlternateContent xmlns:mc="http://schemas.openxmlformats.org/markup-compatibility/2006">
              <mc:Choice xmlns:v="urn:schemas-microsoft-com:vml" Requires="v">
                <p:oleObj spid="_x0000_s49322" name="Document" r:id="rId4" imgW="9144000" imgH="2197100" progId="Word.Document.12">
                  <p:embed/>
                </p:oleObj>
              </mc:Choice>
              <mc:Fallback>
                <p:oleObj name="Document" r:id="rId4" imgW="9144000" imgH="2197100" progId="Word.Document.12">
                  <p:embed/>
                  <p:pic>
                    <p:nvPicPr>
                      <p:cNvPr id="0" name=""/>
                      <p:cNvPicPr/>
                      <p:nvPr/>
                    </p:nvPicPr>
                    <p:blipFill>
                      <a:blip r:embed="rId5"/>
                      <a:stretch>
                        <a:fillRect/>
                      </a:stretch>
                    </p:blipFill>
                    <p:spPr>
                      <a:xfrm>
                        <a:off x="-1117600" y="3446463"/>
                        <a:ext cx="9144000" cy="2197100"/>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900CCC73-1607-7049-99C6-B80962521A91}"/>
              </a:ext>
            </a:extLst>
          </p:cNvPr>
          <p:cNvSpPr>
            <a:spLocks noGrp="1"/>
          </p:cNvSpPr>
          <p:nvPr>
            <p:ph type="sldNum" sz="quarter" idx="12"/>
          </p:nvPr>
        </p:nvSpPr>
        <p:spPr/>
        <p:txBody>
          <a:bodyPr/>
          <a:lstStyle/>
          <a:p>
            <a:fld id="{419A3543-2AD2-8842-ABE5-219686FDD7E3}" type="slidenum">
              <a:rPr lang="en-US" smtClean="0"/>
              <a:t>68</a:t>
            </a:fld>
            <a:endParaRPr lang="en-US"/>
          </a:p>
        </p:txBody>
      </p:sp>
    </p:spTree>
    <p:extLst>
      <p:ext uri="{BB962C8B-B14F-4D97-AF65-F5344CB8AC3E}">
        <p14:creationId xmlns:p14="http://schemas.microsoft.com/office/powerpoint/2010/main" val="7623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6B92-EC86-EC4A-AAC0-75A9C9EDD5B4}"/>
              </a:ext>
            </a:extLst>
          </p:cNvPr>
          <p:cNvSpPr>
            <a:spLocks noGrp="1"/>
          </p:cNvSpPr>
          <p:nvPr>
            <p:ph type="title"/>
          </p:nvPr>
        </p:nvSpPr>
        <p:spPr/>
        <p:txBody>
          <a:bodyPr/>
          <a:lstStyle/>
          <a:p>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分布、学生氏</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87DD88D-2097-8744-A937-3D10BAFDE518}"/>
              </a:ext>
            </a:extLst>
          </p:cNvPr>
          <p:cNvGraphicFramePr>
            <a:graphicFrameLocks noGrp="1" noChangeAspect="1"/>
          </p:cNvGraphicFramePr>
          <p:nvPr>
            <p:ph idx="1"/>
            <p:extLst>
              <p:ext uri="{D42A27DB-BD31-4B8C-83A1-F6EECF244321}">
                <p14:modId xmlns:p14="http://schemas.microsoft.com/office/powerpoint/2010/main" val="2596592519"/>
              </p:ext>
            </p:extLst>
          </p:nvPr>
        </p:nvGraphicFramePr>
        <p:xfrm>
          <a:off x="1035224" y="1777934"/>
          <a:ext cx="9144000" cy="3517900"/>
        </p:xfrm>
        <a:graphic>
          <a:graphicData uri="http://schemas.openxmlformats.org/presentationml/2006/ole">
            <mc:AlternateContent xmlns:mc="http://schemas.openxmlformats.org/markup-compatibility/2006">
              <mc:Choice xmlns:v="urn:schemas-microsoft-com:vml" Requires="v">
                <p:oleObj spid="_x0000_s4391" name="Document" r:id="rId3" imgW="9144000" imgH="3517900" progId="Word.Document.12">
                  <p:embed/>
                </p:oleObj>
              </mc:Choice>
              <mc:Fallback>
                <p:oleObj name="Document" r:id="rId3" imgW="9144000" imgH="3517900" progId="Word.Document.12">
                  <p:embed/>
                  <p:pic>
                    <p:nvPicPr>
                      <p:cNvPr id="0" name=""/>
                      <p:cNvPicPr/>
                      <p:nvPr/>
                    </p:nvPicPr>
                    <p:blipFill>
                      <a:blip r:embed="rId4"/>
                      <a:stretch>
                        <a:fillRect/>
                      </a:stretch>
                    </p:blipFill>
                    <p:spPr>
                      <a:xfrm>
                        <a:off x="1035224" y="1777934"/>
                        <a:ext cx="9144000" cy="35179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650E2C4C-1762-264D-B862-AB679675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0166" y="3571874"/>
            <a:ext cx="4012502" cy="3204429"/>
          </a:xfrm>
          <a:prstGeom prst="rect">
            <a:avLst/>
          </a:prstGeom>
        </p:spPr>
      </p:pic>
      <p:pic>
        <p:nvPicPr>
          <p:cNvPr id="8" name="Picture 7">
            <a:extLst>
              <a:ext uri="{FF2B5EF4-FFF2-40B4-BE49-F238E27FC236}">
                <a16:creationId xmlns:a16="http://schemas.microsoft.com/office/drawing/2014/main" id="{C4F269BD-806B-6444-8F27-4D2F85BF82E4}"/>
              </a:ext>
            </a:extLst>
          </p:cNvPr>
          <p:cNvPicPr>
            <a:picLocks noChangeAspect="1"/>
          </p:cNvPicPr>
          <p:nvPr/>
        </p:nvPicPr>
        <p:blipFill>
          <a:blip r:embed="rId7"/>
          <a:stretch>
            <a:fillRect/>
          </a:stretch>
        </p:blipFill>
        <p:spPr>
          <a:xfrm>
            <a:off x="10389298" y="12526"/>
            <a:ext cx="1790176" cy="2304852"/>
          </a:xfrm>
          <a:prstGeom prst="rect">
            <a:avLst/>
          </a:prstGeom>
        </p:spPr>
      </p:pic>
      <p:sp>
        <p:nvSpPr>
          <p:cNvPr id="9" name="TextBox 8">
            <a:extLst>
              <a:ext uri="{FF2B5EF4-FFF2-40B4-BE49-F238E27FC236}">
                <a16:creationId xmlns:a16="http://schemas.microsoft.com/office/drawing/2014/main" id="{BE66D658-F33D-A740-8307-EC386254D2A9}"/>
              </a:ext>
            </a:extLst>
          </p:cNvPr>
          <p:cNvSpPr txBox="1"/>
          <p:nvPr/>
        </p:nvSpPr>
        <p:spPr>
          <a:xfrm>
            <a:off x="10389298" y="2417523"/>
            <a:ext cx="1723370" cy="923330"/>
          </a:xfrm>
          <a:prstGeom prst="rect">
            <a:avLst/>
          </a:prstGeom>
          <a:noFill/>
        </p:spPr>
        <p:txBody>
          <a:bodyPr wrap="square" rtlCol="0">
            <a:spAutoFit/>
          </a:bodyPr>
          <a:lstStyle/>
          <a:p>
            <a:r>
              <a:rPr lang="en-US" altLang="zh-CN" dirty="0"/>
              <a:t>“Student”</a:t>
            </a:r>
          </a:p>
          <a:p>
            <a:r>
              <a:rPr lang="en-US" altLang="zh-CN" dirty="0"/>
              <a:t>William</a:t>
            </a:r>
            <a:r>
              <a:rPr lang="zh-CN" altLang="en-US" dirty="0"/>
              <a:t> </a:t>
            </a:r>
            <a:r>
              <a:rPr lang="en-US" altLang="zh-CN" dirty="0" err="1"/>
              <a:t>Gosset</a:t>
            </a:r>
            <a:endParaRPr lang="en-US" altLang="zh-CN" dirty="0"/>
          </a:p>
          <a:p>
            <a:r>
              <a:rPr lang="en-US" altLang="zh-CN" dirty="0"/>
              <a:t>1876-1937</a:t>
            </a:r>
            <a:endParaRPr lang="en-US" dirty="0"/>
          </a:p>
        </p:txBody>
      </p:sp>
      <p:sp>
        <p:nvSpPr>
          <p:cNvPr id="3" name="TextBox 2">
            <a:extLst>
              <a:ext uri="{FF2B5EF4-FFF2-40B4-BE49-F238E27FC236}">
                <a16:creationId xmlns:a16="http://schemas.microsoft.com/office/drawing/2014/main" id="{6E73A35A-8BC9-BF4C-804C-8265766E8F6C}"/>
              </a:ext>
            </a:extLst>
          </p:cNvPr>
          <p:cNvSpPr txBox="1"/>
          <p:nvPr/>
        </p:nvSpPr>
        <p:spPr>
          <a:xfrm>
            <a:off x="1035224" y="5511452"/>
            <a:ext cx="3987713" cy="923330"/>
          </a:xfrm>
          <a:prstGeom prst="rect">
            <a:avLst/>
          </a:prstGeom>
          <a:noFill/>
        </p:spPr>
        <p:txBody>
          <a:bodyPr wrap="square" rtlCol="0">
            <a:spAutoFit/>
          </a:bodyPr>
          <a:lstStyle/>
          <a:p>
            <a:r>
              <a:rPr lang="zh-CN" altLang="en-US" u="sng" dirty="0">
                <a:latin typeface="Kaiti SC" panose="02010600040101010101" pitchFamily="2" charset="-122"/>
                <a:ea typeface="Kaiti SC" panose="02010600040101010101" pitchFamily="2" charset="-122"/>
              </a:rPr>
              <a:t>实例</a:t>
            </a:r>
            <a:endParaRPr lang="en-US" altLang="zh-CN"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参数检验，比如回归方程的参数检验</a:t>
            </a:r>
            <a:endParaRPr lang="en-US" altLang="zh-CN" dirty="0">
              <a:latin typeface="Kaiti SC" panose="02010600040101010101" pitchFamily="2" charset="-122"/>
              <a:ea typeface="Kaiti SC" panose="02010600040101010101" pitchFamily="2" charset="-122"/>
            </a:endParaRPr>
          </a:p>
          <a:p>
            <a:endParaRPr lang="en-US" dirty="0"/>
          </a:p>
        </p:txBody>
      </p:sp>
      <p:sp>
        <p:nvSpPr>
          <p:cNvPr id="5" name="Slide Number Placeholder 4">
            <a:extLst>
              <a:ext uri="{FF2B5EF4-FFF2-40B4-BE49-F238E27FC236}">
                <a16:creationId xmlns:a16="http://schemas.microsoft.com/office/drawing/2014/main" id="{02959087-F40A-1E46-945A-142B5FD5E58C}"/>
              </a:ext>
            </a:extLst>
          </p:cNvPr>
          <p:cNvSpPr>
            <a:spLocks noGrp="1"/>
          </p:cNvSpPr>
          <p:nvPr>
            <p:ph type="sldNum" sz="quarter" idx="12"/>
          </p:nvPr>
        </p:nvSpPr>
        <p:spPr/>
        <p:txBody>
          <a:bodyPr/>
          <a:lstStyle/>
          <a:p>
            <a:fld id="{419A3543-2AD2-8842-ABE5-219686FDD7E3}" type="slidenum">
              <a:rPr lang="en-US" smtClean="0"/>
              <a:t>69</a:t>
            </a:fld>
            <a:endParaRPr lang="en-US"/>
          </a:p>
        </p:txBody>
      </p:sp>
    </p:spTree>
    <p:extLst>
      <p:ext uri="{BB962C8B-B14F-4D97-AF65-F5344CB8AC3E}">
        <p14:creationId xmlns:p14="http://schemas.microsoft.com/office/powerpoint/2010/main" val="171761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17AF-E8D5-6842-A189-7B08B27B9C7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古今中外疗法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0C5233-2E2E-F24D-AC95-7CE65ABB4DFA}"/>
              </a:ext>
            </a:extLst>
          </p:cNvPr>
          <p:cNvSpPr>
            <a:spLocks noGrp="1"/>
          </p:cNvSpPr>
          <p:nvPr>
            <p:ph idx="1"/>
          </p:nvPr>
        </p:nvSpPr>
        <p:spPr>
          <a:xfrm>
            <a:off x="838200" y="1825625"/>
            <a:ext cx="3896638" cy="4351338"/>
          </a:xfrm>
        </p:spPr>
        <p:txBody>
          <a:bodyPr>
            <a:noAutofit/>
          </a:bodyPr>
          <a:lstStyle/>
          <a:p>
            <a:r>
              <a:rPr lang="zh-CN" altLang="en-US" sz="2000" dirty="0">
                <a:highlight>
                  <a:srgbClr val="00FFFF"/>
                </a:highlight>
                <a:latin typeface="Kaiti SC" panose="02010600040101010101" pitchFamily="2" charset="-122"/>
                <a:ea typeface="Kaiti SC" panose="02010600040101010101" pitchFamily="2" charset="-122"/>
              </a:rPr>
              <a:t>放血疗法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盖伦</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水蛭疗法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砒霜疗法</a:t>
            </a:r>
            <a:r>
              <a:rPr lang="en-US" altLang="zh-CN" sz="2000" dirty="0">
                <a:highlight>
                  <a:srgbClr val="00FFFF"/>
                </a:highlight>
                <a:latin typeface="Kaiti SC" panose="02010600040101010101" pitchFamily="2" charset="-122"/>
                <a:ea typeface="Kaiti SC" panose="02010600040101010101" pitchFamily="2" charset="-122"/>
              </a:rPr>
              <a:t>[</a:t>
            </a:r>
            <a:r>
              <a:rPr lang="zh-CN" altLang="en-US" sz="2000" dirty="0">
                <a:highlight>
                  <a:srgbClr val="00FFFF"/>
                </a:highlight>
                <a:latin typeface="Kaiti SC" panose="02010600040101010101" pitchFamily="2" charset="-122"/>
                <a:ea typeface="Kaiti SC" panose="02010600040101010101" pitchFamily="2" charset="-122"/>
              </a:rPr>
              <a:t>利文斯通</a:t>
            </a:r>
            <a:r>
              <a:rPr lang="en-US" altLang="zh-CN" sz="2000" dirty="0">
                <a:highlight>
                  <a:srgbClr val="00FFFF"/>
                </a:highlight>
                <a:latin typeface="Kaiti SC" panose="02010600040101010101" pitchFamily="2" charset="-122"/>
                <a:ea typeface="Kaiti SC" panose="02010600040101010101" pitchFamily="2" charset="-122"/>
              </a:rPr>
              <a:t>]</a:t>
            </a:r>
          </a:p>
          <a:p>
            <a:r>
              <a:rPr lang="zh-CN" altLang="en-US" sz="2000" dirty="0">
                <a:highlight>
                  <a:srgbClr val="00FFFF"/>
                </a:highlight>
                <a:latin typeface="Kaiti SC" panose="02010600040101010101" pitchFamily="2" charset="-122"/>
                <a:ea typeface="Kaiti SC" panose="02010600040101010101" pitchFamily="2" charset="-122"/>
              </a:rPr>
              <a:t>水银疗法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蛆疗法</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鸦片</a:t>
            </a:r>
            <a:endParaRPr lang="en-US" altLang="zh-CN" sz="2000" dirty="0">
              <a:highlight>
                <a:srgbClr val="00FFFF"/>
              </a:highlight>
              <a:latin typeface="Kaiti SC" panose="02010600040101010101" pitchFamily="2" charset="-122"/>
              <a:ea typeface="Kaiti SC" panose="02010600040101010101" pitchFamily="2" charset="-122"/>
            </a:endParaRPr>
          </a:p>
          <a:p>
            <a:r>
              <a:rPr lang="zh-CN" altLang="en-US" sz="2000" dirty="0">
                <a:highlight>
                  <a:srgbClr val="00FFFF"/>
                </a:highlight>
                <a:latin typeface="Kaiti SC" panose="02010600040101010101" pitchFamily="2" charset="-122"/>
                <a:ea typeface="Kaiti SC" panose="02010600040101010101" pitchFamily="2" charset="-122"/>
              </a:rPr>
              <a:t>“洋葱上撒盐可以治疗烧伤”</a:t>
            </a:r>
            <a:br>
              <a:rPr lang="en-US" altLang="zh-CN" sz="2000" dirty="0">
                <a:highlight>
                  <a:srgbClr val="00FFFF"/>
                </a:highlight>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针灸</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拔过罐</a:t>
            </a:r>
            <a:endParaRPr lang="en-US" altLang="zh-CN" sz="2000" dirty="0">
              <a:highlight>
                <a:srgbClr val="00FF00"/>
              </a:highlight>
              <a:latin typeface="Kaiti SC" panose="02010600040101010101" pitchFamily="2" charset="-122"/>
              <a:ea typeface="Kaiti SC" panose="02010600040101010101" pitchFamily="2" charset="-122"/>
            </a:endParaRPr>
          </a:p>
          <a:p>
            <a:r>
              <a:rPr lang="zh-CN" altLang="en-US" sz="2000" dirty="0">
                <a:highlight>
                  <a:srgbClr val="00FF00"/>
                </a:highlight>
                <a:latin typeface="Kaiti SC" panose="02010600040101010101" pitchFamily="2" charset="-122"/>
                <a:ea typeface="Kaiti SC" panose="02010600040101010101" pitchFamily="2" charset="-122"/>
              </a:rPr>
              <a:t>人参</a:t>
            </a:r>
            <a:br>
              <a:rPr lang="en-US" altLang="zh-CN" sz="2000" dirty="0">
                <a:highlight>
                  <a:srgbClr val="00FF00"/>
                </a:highlight>
                <a:latin typeface="Kaiti SC" panose="02010600040101010101" pitchFamily="2" charset="-122"/>
                <a:ea typeface="Kaiti SC" panose="02010600040101010101" pitchFamily="2" charset="-122"/>
              </a:rPr>
            </a:br>
            <a:endParaRPr lang="en-US" sz="2000" dirty="0">
              <a:highlight>
                <a:srgbClr val="00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BD393CB-6C04-F741-8936-F48E88FB0DC5}"/>
              </a:ext>
            </a:extLst>
          </p:cNvPr>
          <p:cNvSpPr>
            <a:spLocks noGrp="1"/>
          </p:cNvSpPr>
          <p:nvPr>
            <p:ph type="sldNum" sz="quarter" idx="12"/>
          </p:nvPr>
        </p:nvSpPr>
        <p:spPr/>
        <p:txBody>
          <a:bodyPr/>
          <a:lstStyle/>
          <a:p>
            <a:fld id="{419A3543-2AD2-8842-ABE5-219686FDD7E3}" type="slidenum">
              <a:rPr lang="en-US" smtClean="0"/>
              <a:t>7</a:t>
            </a:fld>
            <a:endParaRPr lang="en-US"/>
          </a:p>
        </p:txBody>
      </p:sp>
      <p:sp>
        <p:nvSpPr>
          <p:cNvPr id="5" name="Content Placeholder 2">
            <a:extLst>
              <a:ext uri="{FF2B5EF4-FFF2-40B4-BE49-F238E27FC236}">
                <a16:creationId xmlns:a16="http://schemas.microsoft.com/office/drawing/2014/main" id="{EFE2A7C3-0F0F-0445-83A7-2AEDD8F8816B}"/>
              </a:ext>
            </a:extLst>
          </p:cNvPr>
          <p:cNvSpPr txBox="1">
            <a:spLocks/>
          </p:cNvSpPr>
          <p:nvPr/>
        </p:nvSpPr>
        <p:spPr>
          <a:xfrm>
            <a:off x="5788058" y="1827713"/>
            <a:ext cx="608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FFFF00"/>
                </a:highlight>
                <a:latin typeface="Kaiti SC" panose="02010600040101010101" pitchFamily="2" charset="-122"/>
                <a:ea typeface="Kaiti SC" panose="02010600040101010101" pitchFamily="2" charset="-122"/>
              </a:rPr>
              <a:t>西方古代心脏复苏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锯开肋骨，手伸进胸膛，按捏心脏</a:t>
            </a:r>
            <a:endParaRPr lang="en-US" altLang="zh-CN" dirty="0">
              <a:latin typeface="Kaiti SC" panose="02010600040101010101" pitchFamily="2" charset="-122"/>
              <a:ea typeface="Kaiti SC" panose="02010600040101010101" pitchFamily="2" charset="-122"/>
            </a:endParaRPr>
          </a:p>
          <a:p>
            <a:r>
              <a:rPr lang="zh-CN" altLang="en-US" dirty="0">
                <a:highlight>
                  <a:srgbClr val="FFFF00"/>
                </a:highlight>
                <a:latin typeface="Kaiti SC" panose="02010600040101010101" pitchFamily="2" charset="-122"/>
                <a:ea typeface="Kaiti SC" panose="02010600040101010101" pitchFamily="2" charset="-122"/>
              </a:rPr>
              <a:t>现代心肺复苏</a:t>
            </a:r>
            <a:br>
              <a:rPr lang="en-US" altLang="zh-CN" dirty="0">
                <a:highlight>
                  <a:srgbClr val="FFFF00"/>
                </a:highlight>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仰面平躺</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开放气道</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人工呼吸、胸外按压</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中国古法：掐人中，家里有条件还可以灌参汤</a:t>
            </a:r>
            <a:endParaRPr lang="en-US" altLang="zh-CN"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4537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D4BA-6810-AB47-AA1E-2BBACD94AC5C}"/>
              </a:ext>
            </a:extLst>
          </p:cNvPr>
          <p:cNvSpPr>
            <a:spLocks noGrp="1"/>
          </p:cNvSpPr>
          <p:nvPr>
            <p:ph type="title"/>
          </p:nvPr>
        </p:nvSpPr>
        <p:spPr/>
        <p:txBody>
          <a:bodyPr/>
          <a:lstStyle/>
          <a:p>
            <a:r>
              <a:rPr lang="en-US" dirty="0" err="1"/>
              <a:t>G</a:t>
            </a:r>
            <a:r>
              <a:rPr lang="en-US" altLang="zh-CN" dirty="0" err="1"/>
              <a:t>osset</a:t>
            </a:r>
            <a:r>
              <a:rPr lang="en-US" altLang="zh-CN" dirty="0"/>
              <a:t>,</a:t>
            </a:r>
            <a:r>
              <a:rPr lang="zh-CN" altLang="en-US" dirty="0"/>
              <a:t> </a:t>
            </a:r>
            <a:r>
              <a:rPr lang="en-US" altLang="zh-CN" dirty="0"/>
              <a:t>Guinness,</a:t>
            </a:r>
            <a:r>
              <a:rPr lang="zh-CN" altLang="en-US" dirty="0"/>
              <a:t> </a:t>
            </a:r>
            <a:r>
              <a:rPr lang="en-US" altLang="zh-CN" i="1" dirty="0"/>
              <a:t>Student</a:t>
            </a:r>
            <a:endParaRPr lang="en-US" i="1" dirty="0"/>
          </a:p>
        </p:txBody>
      </p:sp>
      <p:pic>
        <p:nvPicPr>
          <p:cNvPr id="6" name="Content Placeholder 5">
            <a:extLst>
              <a:ext uri="{FF2B5EF4-FFF2-40B4-BE49-F238E27FC236}">
                <a16:creationId xmlns:a16="http://schemas.microsoft.com/office/drawing/2014/main" id="{8CA7F091-688D-7249-92B5-47DE996F0532}"/>
              </a:ext>
            </a:extLst>
          </p:cNvPr>
          <p:cNvPicPr>
            <a:picLocks noGrp="1" noChangeAspect="1"/>
          </p:cNvPicPr>
          <p:nvPr>
            <p:ph idx="1"/>
          </p:nvPr>
        </p:nvPicPr>
        <p:blipFill>
          <a:blip r:embed="rId2"/>
          <a:stretch>
            <a:fillRect/>
          </a:stretch>
        </p:blipFill>
        <p:spPr>
          <a:xfrm>
            <a:off x="7928979" y="939452"/>
            <a:ext cx="2856982" cy="2968892"/>
          </a:xfrm>
        </p:spPr>
      </p:pic>
      <p:pic>
        <p:nvPicPr>
          <p:cNvPr id="4" name="Picture 3">
            <a:extLst>
              <a:ext uri="{FF2B5EF4-FFF2-40B4-BE49-F238E27FC236}">
                <a16:creationId xmlns:a16="http://schemas.microsoft.com/office/drawing/2014/main" id="{10A2BEB7-DF57-944D-AF60-27009E682C41}"/>
              </a:ext>
            </a:extLst>
          </p:cNvPr>
          <p:cNvPicPr>
            <a:picLocks noChangeAspect="1"/>
          </p:cNvPicPr>
          <p:nvPr/>
        </p:nvPicPr>
        <p:blipFill>
          <a:blip r:embed="rId3"/>
          <a:stretch>
            <a:fillRect/>
          </a:stretch>
        </p:blipFill>
        <p:spPr>
          <a:xfrm>
            <a:off x="6375482" y="3941520"/>
            <a:ext cx="5775222" cy="2860110"/>
          </a:xfrm>
          <a:prstGeom prst="rect">
            <a:avLst/>
          </a:prstGeom>
        </p:spPr>
      </p:pic>
      <p:sp>
        <p:nvSpPr>
          <p:cNvPr id="7" name="TextBox 6">
            <a:extLst>
              <a:ext uri="{FF2B5EF4-FFF2-40B4-BE49-F238E27FC236}">
                <a16:creationId xmlns:a16="http://schemas.microsoft.com/office/drawing/2014/main" id="{EE213391-3692-2247-9064-394CDB2E3C92}"/>
              </a:ext>
            </a:extLst>
          </p:cNvPr>
          <p:cNvSpPr txBox="1"/>
          <p:nvPr/>
        </p:nvSpPr>
        <p:spPr>
          <a:xfrm>
            <a:off x="838200" y="2091847"/>
            <a:ext cx="5537282" cy="3139321"/>
          </a:xfrm>
          <a:prstGeom prst="rect">
            <a:avLst/>
          </a:prstGeom>
          <a:noFill/>
        </p:spPr>
        <p:txBody>
          <a:bodyPr wrap="square" rtlCol="0">
            <a:spAutoFit/>
          </a:bodyPr>
          <a:lstStyle/>
          <a:p>
            <a:r>
              <a:rPr lang="en-US" altLang="zh-CN" dirty="0" err="1">
                <a:latin typeface="Kaiti SC" panose="02010600040101010101" pitchFamily="2" charset="-122"/>
                <a:ea typeface="Kaiti SC" panose="02010600040101010101" pitchFamily="2" charset="-122"/>
              </a:rPr>
              <a:t>Gosset</a:t>
            </a:r>
            <a:r>
              <a:rPr lang="zh-CN" altLang="en-US" dirty="0">
                <a:latin typeface="Kaiti SC" panose="02010600040101010101" pitchFamily="2" charset="-122"/>
                <a:ea typeface="Kaiti SC" panose="02010600040101010101" pitchFamily="2" charset="-122"/>
              </a:rPr>
              <a:t>在爱尔兰的</a:t>
            </a:r>
            <a:r>
              <a:rPr lang="en-US" altLang="zh-CN" dirty="0">
                <a:latin typeface="Kaiti SC" panose="02010600040101010101" pitchFamily="2" charset="-122"/>
                <a:ea typeface="Kaiti SC" panose="02010600040101010101" pitchFamily="2" charset="-122"/>
              </a:rPr>
              <a:t>Guinness</a:t>
            </a:r>
            <a:r>
              <a:rPr lang="zh-CN" altLang="en-US" dirty="0">
                <a:latin typeface="Kaiti SC" panose="02010600040101010101" pitchFamily="2" charset="-122"/>
                <a:ea typeface="Kaiti SC" panose="02010600040101010101" pitchFamily="2" charset="-122"/>
              </a:rPr>
              <a:t>啤酒厂工作，发现用正态检验无法正确估算“小样本”数据的显著水平。于是他在实践中自己发展出了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测验的思路，在</a:t>
            </a:r>
            <a:r>
              <a:rPr lang="en-US" altLang="zh-CN" dirty="0">
                <a:latin typeface="Kaiti SC" panose="02010600040101010101" pitchFamily="2" charset="-122"/>
                <a:ea typeface="Kaiti SC" panose="02010600040101010101" pitchFamily="2" charset="-122"/>
              </a:rPr>
              <a:t>Karl</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Pearson</a:t>
            </a:r>
            <a:r>
              <a:rPr lang="zh-CN" altLang="en-US" dirty="0">
                <a:latin typeface="Kaiti SC" panose="02010600040101010101" pitchFamily="2" charset="-122"/>
                <a:ea typeface="Kaiti SC" panose="02010600040101010101" pitchFamily="2" charset="-122"/>
              </a:rPr>
              <a:t>的帮助下完善了</a:t>
            </a:r>
            <a:r>
              <a:rPr lang="en-US" altLang="zh-CN"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测验。但啤酒厂不同意他实名发表研究，他就以</a:t>
            </a:r>
            <a:r>
              <a:rPr lang="en-US" altLang="zh-CN" dirty="0">
                <a:latin typeface="Kaiti SC" panose="02010600040101010101" pitchFamily="2" charset="-122"/>
                <a:ea typeface="Kaiti SC" panose="02010600040101010101" pitchFamily="2" charset="-122"/>
              </a:rPr>
              <a:t>Student</a:t>
            </a:r>
            <a:r>
              <a:rPr lang="zh-CN" altLang="en-US" dirty="0">
                <a:latin typeface="Kaiti SC" panose="02010600040101010101" pitchFamily="2" charset="-122"/>
                <a:ea typeface="Kaiti SC" panose="02010600040101010101" pitchFamily="2" charset="-122"/>
              </a:rPr>
              <a:t>为笔名发表了这篇论文。</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这篇论文是统计上最重要的论文之一。</a:t>
            </a:r>
            <a:r>
              <a:rPr lang="en-US" altLang="zh-CN" i="1" dirty="0">
                <a:latin typeface="Kaiti SC" panose="02010600040101010101" pitchFamily="2" charset="-122"/>
                <a:ea typeface="Kaiti SC" panose="02010600040101010101" pitchFamily="2" charset="-122"/>
              </a:rPr>
              <a:t>t</a:t>
            </a:r>
            <a:r>
              <a:rPr lang="zh-CN" altLang="en-US" dirty="0">
                <a:latin typeface="Kaiti SC" panose="02010600040101010101" pitchFamily="2" charset="-122"/>
                <a:ea typeface="Kaiti SC" panose="02010600040101010101" pitchFamily="2" charset="-122"/>
              </a:rPr>
              <a:t>测验至今为止还是最常使用的统计测验。</a:t>
            </a:r>
            <a:endParaRPr lang="en-AU" altLang="zh-CN" dirty="0">
              <a:latin typeface="Kaiti SC" panose="02010600040101010101" pitchFamily="2" charset="-122"/>
              <a:ea typeface="Kaiti SC" panose="02010600040101010101" pitchFamily="2" charset="-122"/>
            </a:endParaRPr>
          </a:p>
          <a:p>
            <a:endParaRPr lang="en-AU" dirty="0">
              <a:latin typeface="Kaiti SC" panose="02010600040101010101" pitchFamily="2" charset="-122"/>
              <a:ea typeface="Kaiti SC" panose="02010600040101010101" pitchFamily="2" charset="-122"/>
            </a:endParaRPr>
          </a:p>
          <a:p>
            <a:r>
              <a:rPr lang="en-US" dirty="0">
                <a:latin typeface="Kaiti SC" panose="02010600040101010101" pitchFamily="2" charset="-122"/>
                <a:ea typeface="Kaiti SC" panose="02010600040101010101" pitchFamily="2" charset="-122"/>
              </a:rPr>
              <a:t>﻿“He is a very pleasant chap. Not at all the autocrat of the t table” (quoted in Kendall, 1952, p. 159)</a:t>
            </a:r>
          </a:p>
        </p:txBody>
      </p:sp>
      <p:sp>
        <p:nvSpPr>
          <p:cNvPr id="3" name="Slide Number Placeholder 2">
            <a:extLst>
              <a:ext uri="{FF2B5EF4-FFF2-40B4-BE49-F238E27FC236}">
                <a16:creationId xmlns:a16="http://schemas.microsoft.com/office/drawing/2014/main" id="{0920B854-431D-8B4C-AEF3-A88FBE580A4D}"/>
              </a:ext>
            </a:extLst>
          </p:cNvPr>
          <p:cNvSpPr>
            <a:spLocks noGrp="1"/>
          </p:cNvSpPr>
          <p:nvPr>
            <p:ph type="sldNum" sz="quarter" idx="12"/>
          </p:nvPr>
        </p:nvSpPr>
        <p:spPr/>
        <p:txBody>
          <a:bodyPr/>
          <a:lstStyle/>
          <a:p>
            <a:fld id="{419A3543-2AD2-8842-ABE5-219686FDD7E3}" type="slidenum">
              <a:rPr lang="en-US" smtClean="0"/>
              <a:t>70</a:t>
            </a:fld>
            <a:endParaRPr lang="en-US"/>
          </a:p>
        </p:txBody>
      </p:sp>
    </p:spTree>
    <p:extLst>
      <p:ext uri="{BB962C8B-B14F-4D97-AF65-F5344CB8AC3E}">
        <p14:creationId xmlns:p14="http://schemas.microsoft.com/office/powerpoint/2010/main" val="3730818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D970-F2DC-4A44-BFB2-C976B48676AE}"/>
              </a:ext>
            </a:extLst>
          </p:cNvPr>
          <p:cNvSpPr>
            <a:spLocks noGrp="1"/>
          </p:cNvSpPr>
          <p:nvPr>
            <p:ph type="title"/>
          </p:nvPr>
        </p:nvSpPr>
        <p:spPr>
          <a:xfrm>
            <a:off x="324634" y="2431915"/>
            <a:ext cx="4097053" cy="1325563"/>
          </a:xfrm>
        </p:spPr>
        <p:txBody>
          <a:bodyPr>
            <a:normAutofit/>
          </a:bodyPr>
          <a:lstStyle/>
          <a:p>
            <a:r>
              <a:rPr lang="zh-CN" altLang="en-US" sz="2000" dirty="0">
                <a:latin typeface="Kaiti SC" panose="02010600040101010101" pitchFamily="2" charset="-122"/>
                <a:ea typeface="Kaiti SC" panose="02010600040101010101" pitchFamily="2" charset="-122"/>
              </a:rPr>
              <a:t>常见分布的关系图</a:t>
            </a:r>
            <a:br>
              <a:rPr lang="en-US" altLang="zh-CN" sz="2000" dirty="0">
                <a:latin typeface="Kaiti SC" panose="02010600040101010101" pitchFamily="2" charset="-122"/>
                <a:ea typeface="Kaiti SC" panose="02010600040101010101" pitchFamily="2" charset="-122"/>
              </a:rPr>
            </a:br>
            <a:r>
              <a:rPr lang="en-US" altLang="zh-CN" sz="2000" dirty="0" err="1">
                <a:latin typeface="Kaiti SC" panose="02010600040101010101" pitchFamily="2" charset="-122"/>
                <a:ea typeface="Kaiti SC" panose="02010600040101010101" pitchFamily="2" charset="-122"/>
              </a:rPr>
              <a:t>Leemis</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1986,</a:t>
            </a:r>
            <a:r>
              <a:rPr lang="zh-CN" altLang="en-US" sz="2000"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Am</a:t>
            </a:r>
            <a:r>
              <a:rPr lang="zh-CN" altLang="en-US" sz="2000" i="1" dirty="0">
                <a:latin typeface="Kaiti SC" panose="02010600040101010101" pitchFamily="2" charset="-122"/>
                <a:ea typeface="Kaiti SC" panose="02010600040101010101" pitchFamily="2" charset="-122"/>
              </a:rPr>
              <a:t> </a:t>
            </a:r>
            <a:r>
              <a:rPr lang="en-US" altLang="zh-CN" sz="2000" i="1" dirty="0">
                <a:latin typeface="Kaiti SC" panose="02010600040101010101" pitchFamily="2" charset="-122"/>
                <a:ea typeface="Kaiti SC" panose="02010600040101010101" pitchFamily="2" charset="-122"/>
              </a:rPr>
              <a:t>Statist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40:143-6</a:t>
            </a:r>
            <a:endParaRPr lang="en-US" sz="2000"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7A74BDE5-F168-754D-B2B4-75C3D7D20350}"/>
              </a:ext>
            </a:extLst>
          </p:cNvPr>
          <p:cNvPicPr>
            <a:picLocks noChangeAspect="1"/>
          </p:cNvPicPr>
          <p:nvPr/>
        </p:nvPicPr>
        <p:blipFill>
          <a:blip r:embed="rId2"/>
          <a:stretch>
            <a:fillRect/>
          </a:stretch>
        </p:blipFill>
        <p:spPr>
          <a:xfrm>
            <a:off x="3808631" y="38622"/>
            <a:ext cx="5872480" cy="6705600"/>
          </a:xfrm>
          <a:prstGeom prst="rect">
            <a:avLst/>
          </a:prstGeom>
          <a:scene3d>
            <a:camera prst="orthographicFront">
              <a:rot lat="0" lon="21599969" rev="0"/>
            </a:camera>
            <a:lightRig rig="threePt" dir="t"/>
          </a:scene3d>
        </p:spPr>
      </p:pic>
      <p:sp>
        <p:nvSpPr>
          <p:cNvPr id="3" name="Slide Number Placeholder 2">
            <a:extLst>
              <a:ext uri="{FF2B5EF4-FFF2-40B4-BE49-F238E27FC236}">
                <a16:creationId xmlns:a16="http://schemas.microsoft.com/office/drawing/2014/main" id="{EC045FEC-945F-D847-AFDB-3D78EC3C5368}"/>
              </a:ext>
            </a:extLst>
          </p:cNvPr>
          <p:cNvSpPr>
            <a:spLocks noGrp="1"/>
          </p:cNvSpPr>
          <p:nvPr>
            <p:ph type="sldNum" sz="quarter" idx="12"/>
          </p:nvPr>
        </p:nvSpPr>
        <p:spPr/>
        <p:txBody>
          <a:bodyPr/>
          <a:lstStyle/>
          <a:p>
            <a:fld id="{419A3543-2AD2-8842-ABE5-219686FDD7E3}" type="slidenum">
              <a:rPr lang="en-US" smtClean="0"/>
              <a:t>71</a:t>
            </a:fld>
            <a:endParaRPr lang="en-US"/>
          </a:p>
        </p:txBody>
      </p:sp>
    </p:spTree>
    <p:extLst>
      <p:ext uri="{BB962C8B-B14F-4D97-AF65-F5344CB8AC3E}">
        <p14:creationId xmlns:p14="http://schemas.microsoft.com/office/powerpoint/2010/main" val="1363907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F170-84BB-2A47-9E53-3D34D95C7B75}"/>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伯努利分布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2AA182BE-1C81-0049-AF62-0D2FC5F3A6A0}"/>
              </a:ext>
            </a:extLst>
          </p:cNvPr>
          <p:cNvGraphicFramePr>
            <a:graphicFrameLocks noGrp="1" noChangeAspect="1"/>
          </p:cNvGraphicFramePr>
          <p:nvPr>
            <p:ph idx="1"/>
            <p:extLst>
              <p:ext uri="{D42A27DB-BD31-4B8C-83A1-F6EECF244321}">
                <p14:modId xmlns:p14="http://schemas.microsoft.com/office/powerpoint/2010/main" val="3294040546"/>
              </p:ext>
            </p:extLst>
          </p:nvPr>
        </p:nvGraphicFramePr>
        <p:xfrm>
          <a:off x="947738" y="1955800"/>
          <a:ext cx="9144000" cy="2311400"/>
        </p:xfrm>
        <a:graphic>
          <a:graphicData uri="http://schemas.openxmlformats.org/presentationml/2006/ole">
            <mc:AlternateContent xmlns:mc="http://schemas.openxmlformats.org/markup-compatibility/2006">
              <mc:Choice xmlns:v="urn:schemas-microsoft-com:vml" Requires="v">
                <p:oleObj spid="_x0000_s1340" name="Document" r:id="rId3" imgW="9144000" imgH="2311400" progId="Word.Document.12">
                  <p:embed/>
                </p:oleObj>
              </mc:Choice>
              <mc:Fallback>
                <p:oleObj name="Document" r:id="rId3" imgW="9144000" imgH="2311400" progId="Word.Document.12">
                  <p:embed/>
                  <p:pic>
                    <p:nvPicPr>
                      <p:cNvPr id="0" name=""/>
                      <p:cNvPicPr/>
                      <p:nvPr/>
                    </p:nvPicPr>
                    <p:blipFill>
                      <a:blip r:embed="rId4"/>
                      <a:stretch>
                        <a:fillRect/>
                      </a:stretch>
                    </p:blipFill>
                    <p:spPr>
                      <a:xfrm>
                        <a:off x="947738" y="1955800"/>
                        <a:ext cx="9144000" cy="23114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28E78A-92D7-AE42-9D4E-A4122ECED046}"/>
              </a:ext>
            </a:extLst>
          </p:cNvPr>
          <p:cNvPicPr>
            <a:picLocks noChangeAspect="1"/>
          </p:cNvPicPr>
          <p:nvPr/>
        </p:nvPicPr>
        <p:blipFill>
          <a:blip r:embed="rId5"/>
          <a:stretch>
            <a:fillRect/>
          </a:stretch>
        </p:blipFill>
        <p:spPr>
          <a:xfrm>
            <a:off x="9833189" y="10319"/>
            <a:ext cx="1715346" cy="1920081"/>
          </a:xfrm>
          <a:prstGeom prst="rect">
            <a:avLst/>
          </a:prstGeom>
        </p:spPr>
      </p:pic>
      <p:sp>
        <p:nvSpPr>
          <p:cNvPr id="7" name="TextBox 6">
            <a:extLst>
              <a:ext uri="{FF2B5EF4-FFF2-40B4-BE49-F238E27FC236}">
                <a16:creationId xmlns:a16="http://schemas.microsoft.com/office/drawing/2014/main" id="{A7BE8259-E4D8-4043-BDC0-7C6D04ACEEA9}"/>
              </a:ext>
            </a:extLst>
          </p:cNvPr>
          <p:cNvSpPr txBox="1"/>
          <p:nvPr/>
        </p:nvSpPr>
        <p:spPr>
          <a:xfrm>
            <a:off x="9063046" y="2025651"/>
            <a:ext cx="3115730" cy="584775"/>
          </a:xfrm>
          <a:prstGeom prst="rect">
            <a:avLst/>
          </a:prstGeom>
          <a:noFill/>
        </p:spPr>
        <p:txBody>
          <a:bodyPr wrap="square" rtlCol="0">
            <a:spAutoFit/>
          </a:bodyPr>
          <a:lstStyle/>
          <a:p>
            <a:r>
              <a:rPr lang="en-US" sz="1600" dirty="0"/>
              <a:t>Jacob Bernoulli (also known as James or Jacques) (1654 – 1705)</a:t>
            </a:r>
            <a:endParaRPr lang="en-US" sz="1600"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7ACC59F5-B1BC-964F-85C6-9396EEA32A8C}"/>
              </a:ext>
            </a:extLst>
          </p:cNvPr>
          <p:cNvSpPr txBox="1"/>
          <p:nvPr/>
        </p:nvSpPr>
        <p:spPr>
          <a:xfrm>
            <a:off x="947804" y="4759890"/>
            <a:ext cx="7782837" cy="1200329"/>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性别（男，女，约</a:t>
            </a:r>
            <a:r>
              <a:rPr lang="en-US" altLang="zh-CN" dirty="0">
                <a:latin typeface="Kaiti SC" panose="02010600040101010101" pitchFamily="2" charset="-122"/>
                <a:ea typeface="Kaiti SC" panose="02010600040101010101" pitchFamily="2" charset="-122"/>
              </a:rPr>
              <a:t>23:22</a:t>
            </a:r>
            <a:r>
              <a:rPr lang="zh-CN" altLang="en-US" dirty="0">
                <a:latin typeface="Kaiti SC" panose="02010600040101010101" pitchFamily="2" charset="-122"/>
                <a:ea typeface="Kaiti SC" panose="02010600040101010101" pitchFamily="2" charset="-122"/>
              </a:rPr>
              <a:t>；中国男性</a:t>
            </a:r>
            <a:r>
              <a:rPr lang="en-US" altLang="zh-CN" dirty="0">
                <a:latin typeface="Kaiti SC" panose="02010600040101010101" pitchFamily="2" charset="-122"/>
                <a:ea typeface="Kaiti SC" panose="02010600040101010101" pitchFamily="2" charset="-122"/>
              </a:rPr>
              <a:t>71351</a:t>
            </a:r>
            <a:r>
              <a:rPr lang="zh-CN" altLang="en-US" dirty="0">
                <a:latin typeface="Kaiti SC" panose="02010600040101010101" pitchFamily="2" charset="-122"/>
                <a:ea typeface="Kaiti SC" panose="02010600040101010101" pitchFamily="2" charset="-122"/>
              </a:rPr>
              <a:t>万，女性</a:t>
            </a:r>
            <a:r>
              <a:rPr lang="en-US" altLang="zh-CN" dirty="0">
                <a:latin typeface="Kaiti SC" panose="02010600040101010101" pitchFamily="2" charset="-122"/>
                <a:ea typeface="Kaiti SC" panose="02010600040101010101" pitchFamily="2" charset="-122"/>
              </a:rPr>
              <a:t>68187</a:t>
            </a:r>
            <a:r>
              <a:rPr lang="zh-CN" altLang="en-US" dirty="0">
                <a:latin typeface="Kaiti SC" panose="02010600040101010101" pitchFamily="2" charset="-122"/>
                <a:ea typeface="Kaiti SC" panose="02010600040101010101" pitchFamily="2" charset="-122"/>
              </a:rPr>
              <a:t>万）</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EDEEDD26-1248-524A-9F69-632F570C51E9}"/>
              </a:ext>
            </a:extLst>
          </p:cNvPr>
          <p:cNvSpPr>
            <a:spLocks noGrp="1"/>
          </p:cNvSpPr>
          <p:nvPr>
            <p:ph type="sldNum" sz="quarter" idx="12"/>
          </p:nvPr>
        </p:nvSpPr>
        <p:spPr/>
        <p:txBody>
          <a:bodyPr/>
          <a:lstStyle/>
          <a:p>
            <a:fld id="{419A3543-2AD2-8842-ABE5-219686FDD7E3}" type="slidenum">
              <a:rPr lang="en-US" smtClean="0"/>
              <a:t>72</a:t>
            </a:fld>
            <a:endParaRPr lang="en-US"/>
          </a:p>
        </p:txBody>
      </p:sp>
    </p:spTree>
    <p:extLst>
      <p:ext uri="{BB962C8B-B14F-4D97-AF65-F5344CB8AC3E}">
        <p14:creationId xmlns:p14="http://schemas.microsoft.com/office/powerpoint/2010/main" val="3541476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A74F-F00C-BE49-9FB3-FC1100B3F95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D2EABC8A-45FB-5040-A9D9-91619CE12B04}"/>
              </a:ext>
            </a:extLst>
          </p:cNvPr>
          <p:cNvGraphicFramePr>
            <a:graphicFrameLocks noGrp="1" noChangeAspect="1"/>
          </p:cNvGraphicFramePr>
          <p:nvPr>
            <p:ph idx="1"/>
            <p:extLst>
              <p:ext uri="{D42A27DB-BD31-4B8C-83A1-F6EECF244321}">
                <p14:modId xmlns:p14="http://schemas.microsoft.com/office/powerpoint/2010/main" val="846507689"/>
              </p:ext>
            </p:extLst>
          </p:nvPr>
        </p:nvGraphicFramePr>
        <p:xfrm>
          <a:off x="1098550" y="2189163"/>
          <a:ext cx="9144000" cy="2070100"/>
        </p:xfrm>
        <a:graphic>
          <a:graphicData uri="http://schemas.openxmlformats.org/presentationml/2006/ole">
            <mc:AlternateContent xmlns:mc="http://schemas.openxmlformats.org/markup-compatibility/2006">
              <mc:Choice xmlns:v="urn:schemas-microsoft-com:vml" Requires="v">
                <p:oleObj spid="_x0000_s2355" name="Document" r:id="rId3" imgW="9144000" imgH="2070100" progId="Word.Document.12">
                  <p:embed/>
                </p:oleObj>
              </mc:Choice>
              <mc:Fallback>
                <p:oleObj name="Document" r:id="rId3" imgW="9144000" imgH="2070100" progId="Word.Document.12">
                  <p:embed/>
                  <p:pic>
                    <p:nvPicPr>
                      <p:cNvPr id="0" name=""/>
                      <p:cNvPicPr/>
                      <p:nvPr/>
                    </p:nvPicPr>
                    <p:blipFill>
                      <a:blip r:embed="rId4"/>
                      <a:stretch>
                        <a:fillRect/>
                      </a:stretch>
                    </p:blipFill>
                    <p:spPr>
                      <a:xfrm>
                        <a:off x="1098550" y="2189163"/>
                        <a:ext cx="9144000" cy="20701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7636DFB-7B65-A245-B212-61F8307B4680}"/>
              </a:ext>
            </a:extLst>
          </p:cNvPr>
          <p:cNvSpPr txBox="1"/>
          <p:nvPr/>
        </p:nvSpPr>
        <p:spPr>
          <a:xfrm>
            <a:off x="947804" y="4759890"/>
            <a:ext cx="7782837" cy="923330"/>
          </a:xfrm>
          <a:prstGeom prst="rect">
            <a:avLst/>
          </a:prstGeom>
          <a:noFill/>
        </p:spPr>
        <p:txBody>
          <a:bodyPr wrap="square" rtlCol="0">
            <a:spAutoFit/>
          </a:bodyPr>
          <a:lstStyle/>
          <a:p>
            <a:r>
              <a:rPr lang="zh-CN" altLang="en-US" b="1" u="sng" dirty="0">
                <a:latin typeface="Kaiti SC" panose="02010600040101010101" pitchFamily="2" charset="-122"/>
                <a:ea typeface="Kaiti SC" panose="02010600040101010101" pitchFamily="2" charset="-122"/>
              </a:rPr>
              <a:t>实例：</a:t>
            </a:r>
            <a:endParaRPr lang="en-US" altLang="zh-CN" b="1" u="sng"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抛</a:t>
            </a:r>
            <a:r>
              <a:rPr lang="en-AU" altLang="zh-CN" dirty="0">
                <a:latin typeface="Kaiti SC" panose="02010600040101010101" pitchFamily="2" charset="-122"/>
                <a:ea typeface="Kaiti SC" panose="02010600040101010101" pitchFamily="2" charset="-122"/>
              </a:rPr>
              <a:t>100</a:t>
            </a:r>
            <a:r>
              <a:rPr lang="zh-CN" altLang="en-AU" dirty="0">
                <a:latin typeface="Kaiti SC" panose="02010600040101010101" pitchFamily="2" charset="-122"/>
                <a:ea typeface="Kaiti SC" panose="02010600040101010101" pitchFamily="2" charset="-122"/>
              </a:rPr>
              <a:t>枚</a:t>
            </a:r>
            <a:r>
              <a:rPr lang="zh-CN" altLang="en-US" dirty="0">
                <a:latin typeface="Kaiti SC" panose="02010600040101010101" pitchFamily="2" charset="-122"/>
                <a:ea typeface="Kaiti SC" panose="02010600040101010101" pitchFamily="2" charset="-122"/>
              </a:rPr>
              <a:t>硬币（正面，反面，</a:t>
            </a:r>
            <a:r>
              <a:rPr lang="en-US" altLang="zh-CN" dirty="0">
                <a:latin typeface="Kaiti SC" panose="02010600040101010101" pitchFamily="2" charset="-122"/>
                <a:ea typeface="Kaiti SC" panose="02010600040101010101" pitchFamily="2" charset="-122"/>
              </a:rPr>
              <a:t>1:1</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彩票（中奖，不中奖，</a:t>
            </a:r>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10000</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p:txBody>
      </p:sp>
      <p:pic>
        <p:nvPicPr>
          <p:cNvPr id="7" name="Graphic 6">
            <a:extLst>
              <a:ext uri="{FF2B5EF4-FFF2-40B4-BE49-F238E27FC236}">
                <a16:creationId xmlns:a16="http://schemas.microsoft.com/office/drawing/2014/main" id="{3398B62D-8ACF-4C49-A882-8E5C933BE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654" y="2705622"/>
            <a:ext cx="4353949" cy="4152377"/>
          </a:xfrm>
          <a:prstGeom prst="rect">
            <a:avLst/>
          </a:prstGeom>
        </p:spPr>
      </p:pic>
      <p:sp>
        <p:nvSpPr>
          <p:cNvPr id="3" name="Slide Number Placeholder 2">
            <a:extLst>
              <a:ext uri="{FF2B5EF4-FFF2-40B4-BE49-F238E27FC236}">
                <a16:creationId xmlns:a16="http://schemas.microsoft.com/office/drawing/2014/main" id="{F81CA842-AB08-AD41-92AB-E7B9C386196F}"/>
              </a:ext>
            </a:extLst>
          </p:cNvPr>
          <p:cNvSpPr>
            <a:spLocks noGrp="1"/>
          </p:cNvSpPr>
          <p:nvPr>
            <p:ph type="sldNum" sz="quarter" idx="12"/>
          </p:nvPr>
        </p:nvSpPr>
        <p:spPr/>
        <p:txBody>
          <a:bodyPr/>
          <a:lstStyle/>
          <a:p>
            <a:fld id="{419A3543-2AD2-8842-ABE5-219686FDD7E3}" type="slidenum">
              <a:rPr lang="en-US" smtClean="0"/>
              <a:t>73</a:t>
            </a:fld>
            <a:endParaRPr lang="en-US"/>
          </a:p>
        </p:txBody>
      </p:sp>
    </p:spTree>
    <p:extLst>
      <p:ext uri="{BB962C8B-B14F-4D97-AF65-F5344CB8AC3E}">
        <p14:creationId xmlns:p14="http://schemas.microsoft.com/office/powerpoint/2010/main" val="562690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3D33-96CA-5941-8805-051D13368EB3}"/>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卡方分布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2BBC6BA-7B79-394F-A82D-8D0CFBAE6AF5}"/>
              </a:ext>
            </a:extLst>
          </p:cNvPr>
          <p:cNvGraphicFramePr>
            <a:graphicFrameLocks noGrp="1" noChangeAspect="1"/>
          </p:cNvGraphicFramePr>
          <p:nvPr>
            <p:ph idx="1"/>
            <p:extLst>
              <p:ext uri="{D42A27DB-BD31-4B8C-83A1-F6EECF244321}">
                <p14:modId xmlns:p14="http://schemas.microsoft.com/office/powerpoint/2010/main" val="3216166860"/>
              </p:ext>
            </p:extLst>
          </p:nvPr>
        </p:nvGraphicFramePr>
        <p:xfrm>
          <a:off x="1098550" y="1801267"/>
          <a:ext cx="9144000" cy="2844800"/>
        </p:xfrm>
        <a:graphic>
          <a:graphicData uri="http://schemas.openxmlformats.org/presentationml/2006/ole">
            <mc:AlternateContent xmlns:mc="http://schemas.openxmlformats.org/markup-compatibility/2006">
              <mc:Choice xmlns:v="urn:schemas-microsoft-com:vml" Requires="v">
                <p:oleObj spid="_x0000_s5409" name="Document" r:id="rId3" imgW="9144000" imgH="2844800" progId="Word.Document.12">
                  <p:embed/>
                </p:oleObj>
              </mc:Choice>
              <mc:Fallback>
                <p:oleObj name="Document" r:id="rId3" imgW="9144000" imgH="2844800" progId="Word.Document.12">
                  <p:embed/>
                  <p:pic>
                    <p:nvPicPr>
                      <p:cNvPr id="0" name=""/>
                      <p:cNvPicPr/>
                      <p:nvPr/>
                    </p:nvPicPr>
                    <p:blipFill>
                      <a:blip r:embed="rId4"/>
                      <a:stretch>
                        <a:fillRect/>
                      </a:stretch>
                    </p:blipFill>
                    <p:spPr>
                      <a:xfrm>
                        <a:off x="1098550" y="1801267"/>
                        <a:ext cx="9144000" cy="28448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3D450F4-B5C2-3D44-A544-58B3DEC941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465" y="3520508"/>
            <a:ext cx="4945171" cy="3296781"/>
          </a:xfrm>
          <a:prstGeom prst="rect">
            <a:avLst/>
          </a:prstGeom>
        </p:spPr>
      </p:pic>
      <p:pic>
        <p:nvPicPr>
          <p:cNvPr id="8" name="Picture 7">
            <a:extLst>
              <a:ext uri="{FF2B5EF4-FFF2-40B4-BE49-F238E27FC236}">
                <a16:creationId xmlns:a16="http://schemas.microsoft.com/office/drawing/2014/main" id="{13A6100A-2CAF-1844-B26D-CB7933891BC7}"/>
              </a:ext>
            </a:extLst>
          </p:cNvPr>
          <p:cNvPicPr>
            <a:picLocks noChangeAspect="1"/>
          </p:cNvPicPr>
          <p:nvPr/>
        </p:nvPicPr>
        <p:blipFill>
          <a:blip r:embed="rId7"/>
          <a:stretch>
            <a:fillRect/>
          </a:stretch>
        </p:blipFill>
        <p:spPr>
          <a:xfrm>
            <a:off x="10430440" y="35839"/>
            <a:ext cx="1712894" cy="2242159"/>
          </a:xfrm>
          <a:prstGeom prst="rect">
            <a:avLst/>
          </a:prstGeom>
        </p:spPr>
      </p:pic>
      <p:sp>
        <p:nvSpPr>
          <p:cNvPr id="9" name="TextBox 8">
            <a:extLst>
              <a:ext uri="{FF2B5EF4-FFF2-40B4-BE49-F238E27FC236}">
                <a16:creationId xmlns:a16="http://schemas.microsoft.com/office/drawing/2014/main" id="{62E94D6C-AC5B-D947-9218-B8CCB2F48B05}"/>
              </a:ext>
            </a:extLst>
          </p:cNvPr>
          <p:cNvSpPr txBox="1"/>
          <p:nvPr/>
        </p:nvSpPr>
        <p:spPr>
          <a:xfrm>
            <a:off x="10326120" y="2384425"/>
            <a:ext cx="1796465" cy="646331"/>
          </a:xfrm>
          <a:prstGeom prst="rect">
            <a:avLst/>
          </a:prstGeom>
          <a:noFill/>
        </p:spPr>
        <p:txBody>
          <a:bodyPr wrap="square" rtlCol="0">
            <a:spAutoFit/>
          </a:bodyPr>
          <a:lstStyle/>
          <a:p>
            <a:pPr algn="ctr"/>
            <a:r>
              <a:rPr lang="en-US" dirty="0"/>
              <a:t>Karl Pearson</a:t>
            </a:r>
          </a:p>
          <a:p>
            <a:pPr algn="ctr"/>
            <a:r>
              <a:rPr lang="en-US" dirty="0"/>
              <a:t>1857-1936</a:t>
            </a:r>
          </a:p>
        </p:txBody>
      </p:sp>
      <p:sp>
        <p:nvSpPr>
          <p:cNvPr id="3" name="Slide Number Placeholder 2">
            <a:extLst>
              <a:ext uri="{FF2B5EF4-FFF2-40B4-BE49-F238E27FC236}">
                <a16:creationId xmlns:a16="http://schemas.microsoft.com/office/drawing/2014/main" id="{49A9EAEF-EC75-F446-9046-7A46D6F73964}"/>
              </a:ext>
            </a:extLst>
          </p:cNvPr>
          <p:cNvSpPr>
            <a:spLocks noGrp="1"/>
          </p:cNvSpPr>
          <p:nvPr>
            <p:ph type="sldNum" sz="quarter" idx="12"/>
          </p:nvPr>
        </p:nvSpPr>
        <p:spPr/>
        <p:txBody>
          <a:bodyPr/>
          <a:lstStyle/>
          <a:p>
            <a:fld id="{419A3543-2AD2-8842-ABE5-219686FDD7E3}" type="slidenum">
              <a:rPr lang="en-US" smtClean="0"/>
              <a:t>74</a:t>
            </a:fld>
            <a:endParaRPr lang="en-US"/>
          </a:p>
        </p:txBody>
      </p:sp>
    </p:spTree>
    <p:extLst>
      <p:ext uri="{BB962C8B-B14F-4D97-AF65-F5344CB8AC3E}">
        <p14:creationId xmlns:p14="http://schemas.microsoft.com/office/powerpoint/2010/main" val="2956252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2060-C4C1-F642-9446-495BB6D533D7}"/>
              </a:ext>
            </a:extLst>
          </p:cNvPr>
          <p:cNvSpPr>
            <a:spLocks noGrp="1"/>
          </p:cNvSpPr>
          <p:nvPr>
            <p:ph type="title"/>
          </p:nvPr>
        </p:nvSpPr>
        <p:spPr/>
        <p:txBody>
          <a:bodyPr/>
          <a:lstStyle/>
          <a:p>
            <a:r>
              <a:rPr lang="en-US" i="1" dirty="0">
                <a:latin typeface="Kaiti SC" panose="02010600040101010101" pitchFamily="2" charset="-122"/>
                <a:ea typeface="Kaiti SC" panose="02010600040101010101" pitchFamily="2" charset="-122"/>
              </a:rPr>
              <a:t>F</a:t>
            </a:r>
            <a:r>
              <a:rPr lang="zh-CN" altLang="en-US" dirty="0">
                <a:latin typeface="Kaiti SC" panose="02010600040101010101" pitchFamily="2" charset="-122"/>
                <a:ea typeface="Kaiti SC" panose="02010600040101010101" pitchFamily="2" charset="-122"/>
              </a:rPr>
              <a:t>分布</a:t>
            </a:r>
            <a:endParaRPr lang="en-US" dirty="0">
              <a:latin typeface="Kaiti SC" panose="02010600040101010101" pitchFamily="2" charset="-122"/>
              <a:ea typeface="Kaiti SC" panose="02010600040101010101" pitchFamily="2" charset="-122"/>
            </a:endParaRPr>
          </a:p>
        </p:txBody>
      </p:sp>
      <p:graphicFrame>
        <p:nvGraphicFramePr>
          <p:cNvPr id="4" name="Content Placeholder 3">
            <a:extLst>
              <a:ext uri="{FF2B5EF4-FFF2-40B4-BE49-F238E27FC236}">
                <a16:creationId xmlns:a16="http://schemas.microsoft.com/office/drawing/2014/main" id="{833FE481-BE3A-934C-94FF-2A83E061A91E}"/>
              </a:ext>
            </a:extLst>
          </p:cNvPr>
          <p:cNvGraphicFramePr>
            <a:graphicFrameLocks noGrp="1" noChangeAspect="1"/>
          </p:cNvGraphicFramePr>
          <p:nvPr>
            <p:ph idx="1"/>
            <p:extLst>
              <p:ext uri="{D42A27DB-BD31-4B8C-83A1-F6EECF244321}">
                <p14:modId xmlns:p14="http://schemas.microsoft.com/office/powerpoint/2010/main" val="1730682919"/>
              </p:ext>
            </p:extLst>
          </p:nvPr>
        </p:nvGraphicFramePr>
        <p:xfrm>
          <a:off x="935278" y="1464590"/>
          <a:ext cx="9144000" cy="3568700"/>
        </p:xfrm>
        <a:graphic>
          <a:graphicData uri="http://schemas.openxmlformats.org/presentationml/2006/ole">
            <mc:AlternateContent xmlns:mc="http://schemas.openxmlformats.org/markup-compatibility/2006">
              <mc:Choice xmlns:v="urn:schemas-microsoft-com:vml" Requires="v">
                <p:oleObj spid="_x0000_s6427" name="Document" r:id="rId3" imgW="9144000" imgH="3568700" progId="Word.Document.12">
                  <p:embed/>
                </p:oleObj>
              </mc:Choice>
              <mc:Fallback>
                <p:oleObj name="Document" r:id="rId3" imgW="9144000" imgH="3568700" progId="Word.Document.12">
                  <p:embed/>
                  <p:pic>
                    <p:nvPicPr>
                      <p:cNvPr id="0" name=""/>
                      <p:cNvPicPr/>
                      <p:nvPr/>
                    </p:nvPicPr>
                    <p:blipFill>
                      <a:blip r:embed="rId4"/>
                      <a:stretch>
                        <a:fillRect/>
                      </a:stretch>
                    </p:blipFill>
                    <p:spPr>
                      <a:xfrm>
                        <a:off x="935278" y="1464590"/>
                        <a:ext cx="9144000" cy="3568700"/>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9337E10F-CD14-9B49-9A1B-940343DBC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5261" y="3522316"/>
            <a:ext cx="4390372" cy="3292779"/>
          </a:xfrm>
          <a:prstGeom prst="rect">
            <a:avLst/>
          </a:prstGeom>
        </p:spPr>
      </p:pic>
      <p:pic>
        <p:nvPicPr>
          <p:cNvPr id="8" name="Picture 7">
            <a:extLst>
              <a:ext uri="{FF2B5EF4-FFF2-40B4-BE49-F238E27FC236}">
                <a16:creationId xmlns:a16="http://schemas.microsoft.com/office/drawing/2014/main" id="{4EDB6254-336E-0A49-B134-92FBAFA55107}"/>
              </a:ext>
            </a:extLst>
          </p:cNvPr>
          <p:cNvPicPr>
            <a:picLocks noChangeAspect="1"/>
          </p:cNvPicPr>
          <p:nvPr/>
        </p:nvPicPr>
        <p:blipFill>
          <a:blip r:embed="rId7"/>
          <a:stretch>
            <a:fillRect/>
          </a:stretch>
        </p:blipFill>
        <p:spPr>
          <a:xfrm>
            <a:off x="10431619" y="42905"/>
            <a:ext cx="1691488" cy="2542784"/>
          </a:xfrm>
          <a:prstGeom prst="rect">
            <a:avLst/>
          </a:prstGeom>
        </p:spPr>
      </p:pic>
      <p:sp>
        <p:nvSpPr>
          <p:cNvPr id="9" name="TextBox 8">
            <a:extLst>
              <a:ext uri="{FF2B5EF4-FFF2-40B4-BE49-F238E27FC236}">
                <a16:creationId xmlns:a16="http://schemas.microsoft.com/office/drawing/2014/main" id="{2F891090-9A2B-B340-B9A1-75FFABF9775E}"/>
              </a:ext>
            </a:extLst>
          </p:cNvPr>
          <p:cNvSpPr txBox="1"/>
          <p:nvPr/>
        </p:nvSpPr>
        <p:spPr>
          <a:xfrm>
            <a:off x="10444145" y="2585689"/>
            <a:ext cx="1856414" cy="646331"/>
          </a:xfrm>
          <a:prstGeom prst="rect">
            <a:avLst/>
          </a:prstGeom>
          <a:noFill/>
        </p:spPr>
        <p:txBody>
          <a:bodyPr wrap="square" rtlCol="0">
            <a:spAutoFit/>
          </a:bodyPr>
          <a:lstStyle/>
          <a:p>
            <a:r>
              <a:rPr lang="en-US" dirty="0"/>
              <a:t>Ronald Fisher</a:t>
            </a:r>
          </a:p>
          <a:p>
            <a:r>
              <a:rPr lang="en-US" dirty="0"/>
              <a:t>1890-1962</a:t>
            </a:r>
          </a:p>
        </p:txBody>
      </p:sp>
      <p:sp>
        <p:nvSpPr>
          <p:cNvPr id="3" name="TextBox 2">
            <a:extLst>
              <a:ext uri="{FF2B5EF4-FFF2-40B4-BE49-F238E27FC236}">
                <a16:creationId xmlns:a16="http://schemas.microsoft.com/office/drawing/2014/main" id="{31D25832-861B-3945-8040-69B9D0967DC1}"/>
              </a:ext>
            </a:extLst>
          </p:cNvPr>
          <p:cNvSpPr txBox="1"/>
          <p:nvPr/>
        </p:nvSpPr>
        <p:spPr>
          <a:xfrm>
            <a:off x="1077238" y="5586608"/>
            <a:ext cx="4609578"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实例</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用于</a:t>
            </a:r>
            <a:r>
              <a:rPr lang="en-US" altLang="zh-CN" dirty="0">
                <a:latin typeface="Kaiti SC" panose="02010600040101010101" pitchFamily="2" charset="-122"/>
                <a:ea typeface="Kaiti SC" panose="02010600040101010101" pitchFamily="2" charset="-122"/>
              </a:rPr>
              <a:t>ANOVA</a:t>
            </a:r>
            <a:r>
              <a:rPr lang="zh-CN" altLang="en-US" dirty="0">
                <a:latin typeface="Kaiti SC" panose="02010600040101010101" pitchFamily="2" charset="-122"/>
                <a:ea typeface="Kaiti SC" panose="02010600040101010101" pitchFamily="2" charset="-122"/>
              </a:rPr>
              <a:t>中的方差检验</a:t>
            </a:r>
            <a:endParaRPr lang="en-US" dirty="0">
              <a:latin typeface="Kaiti SC" panose="02010600040101010101" pitchFamily="2" charset="-122"/>
              <a:ea typeface="Kaiti SC" panose="02010600040101010101" pitchFamily="2" charset="-122"/>
            </a:endParaRPr>
          </a:p>
        </p:txBody>
      </p:sp>
      <p:sp>
        <p:nvSpPr>
          <p:cNvPr id="5" name="Slide Number Placeholder 4">
            <a:extLst>
              <a:ext uri="{FF2B5EF4-FFF2-40B4-BE49-F238E27FC236}">
                <a16:creationId xmlns:a16="http://schemas.microsoft.com/office/drawing/2014/main" id="{2B9A7C02-FDA9-4C4E-A859-67B1BAA88807}"/>
              </a:ext>
            </a:extLst>
          </p:cNvPr>
          <p:cNvSpPr>
            <a:spLocks noGrp="1"/>
          </p:cNvSpPr>
          <p:nvPr>
            <p:ph type="sldNum" sz="quarter" idx="12"/>
          </p:nvPr>
        </p:nvSpPr>
        <p:spPr/>
        <p:txBody>
          <a:bodyPr/>
          <a:lstStyle/>
          <a:p>
            <a:fld id="{419A3543-2AD2-8842-ABE5-219686FDD7E3}" type="slidenum">
              <a:rPr lang="en-US" smtClean="0"/>
              <a:t>75</a:t>
            </a:fld>
            <a:endParaRPr lang="en-US"/>
          </a:p>
        </p:txBody>
      </p:sp>
    </p:spTree>
    <p:extLst>
      <p:ext uri="{BB962C8B-B14F-4D97-AF65-F5344CB8AC3E}">
        <p14:creationId xmlns:p14="http://schemas.microsoft.com/office/powerpoint/2010/main" val="1990682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4720-A99B-B34D-9CBA-9361D1D8380A}"/>
              </a:ext>
            </a:extLst>
          </p:cNvPr>
          <p:cNvSpPr>
            <a:spLocks noGrp="1"/>
          </p:cNvSpPr>
          <p:nvPr>
            <p:ph type="title"/>
          </p:nvPr>
        </p:nvSpPr>
        <p:spPr/>
        <p:txBody>
          <a:bodyPr/>
          <a:lstStyle/>
          <a:p>
            <a:r>
              <a:rPr lang="en-US" dirty="0"/>
              <a:t>P</a:t>
            </a:r>
            <a:r>
              <a:rPr lang="en-US" altLang="zh-CN" dirty="0"/>
              <a:t>-value</a:t>
            </a:r>
            <a:endParaRPr lang="en-US" dirty="0"/>
          </a:p>
        </p:txBody>
      </p:sp>
      <p:sp>
        <p:nvSpPr>
          <p:cNvPr id="3" name="Content Placeholder 2">
            <a:extLst>
              <a:ext uri="{FF2B5EF4-FFF2-40B4-BE49-F238E27FC236}">
                <a16:creationId xmlns:a16="http://schemas.microsoft.com/office/drawing/2014/main" id="{B39C3451-AD50-AC41-BBDA-6B1CA442FE8F}"/>
              </a:ext>
            </a:extLst>
          </p:cNvPr>
          <p:cNvSpPr>
            <a:spLocks noGrp="1"/>
          </p:cNvSpPr>
          <p:nvPr>
            <p:ph idx="1"/>
          </p:nvPr>
        </p:nvSpPr>
        <p:spPr/>
        <p:txBody>
          <a:bodyPr>
            <a:normAutofit/>
          </a:bodyPr>
          <a:lstStyle/>
          <a:p>
            <a:r>
              <a:rPr lang="en-US" sz="2000" dirty="0"/>
              <a:t>P-value distribution</a:t>
            </a:r>
            <a:r>
              <a:rPr lang="zh-CN" altLang="en-US" sz="2000" dirty="0"/>
              <a:t> </a:t>
            </a:r>
            <a:r>
              <a:rPr lang="en-US" altLang="zh-CN" sz="2000" dirty="0"/>
              <a:t>(beta</a:t>
            </a:r>
            <a:r>
              <a:rPr lang="zh-CN" altLang="en-US" sz="2000" dirty="0"/>
              <a:t> </a:t>
            </a:r>
            <a:r>
              <a:rPr lang="en-US" altLang="zh-CN" sz="2000" dirty="0"/>
              <a:t>distribution)</a:t>
            </a:r>
            <a:endParaRPr lang="en-US" sz="2000" dirty="0"/>
          </a:p>
          <a:p>
            <a:r>
              <a:rPr lang="zh-CN" altLang="en-US" sz="2000" dirty="0"/>
              <a:t>财富榜 </a:t>
            </a:r>
            <a:endParaRPr lang="en-US" altLang="zh-CN" sz="2000" dirty="0"/>
          </a:p>
          <a:p>
            <a:r>
              <a:rPr lang="zh-CN" altLang="en-US" sz="2000" dirty="0"/>
              <a:t>王健林 而王健林的财富数则从去年的</a:t>
            </a:r>
            <a:endParaRPr lang="en-US" altLang="zh-CN" sz="2000" dirty="0"/>
          </a:p>
          <a:p>
            <a:r>
              <a:rPr lang="en-US" altLang="zh-CN" sz="2000" dirty="0"/>
              <a:t>1566.3</a:t>
            </a:r>
            <a:r>
              <a:rPr lang="zh-CN" altLang="en-US" sz="2000" dirty="0"/>
              <a:t>亿元跌至今年的</a:t>
            </a:r>
            <a:r>
              <a:rPr lang="en-US" altLang="zh-CN" sz="2000" dirty="0"/>
              <a:t>883.9</a:t>
            </a:r>
            <a:r>
              <a:rPr lang="zh-CN" altLang="en-US" sz="2000" dirty="0"/>
              <a:t>亿元</a:t>
            </a:r>
            <a:endParaRPr lang="en-US" sz="2000" dirty="0"/>
          </a:p>
        </p:txBody>
      </p:sp>
      <p:pic>
        <p:nvPicPr>
          <p:cNvPr id="5" name="Picture 4">
            <a:extLst>
              <a:ext uri="{FF2B5EF4-FFF2-40B4-BE49-F238E27FC236}">
                <a16:creationId xmlns:a16="http://schemas.microsoft.com/office/drawing/2014/main" id="{FA2A0BE0-16BB-3846-8ED3-CA0AB9D20C1B}"/>
              </a:ext>
            </a:extLst>
          </p:cNvPr>
          <p:cNvPicPr>
            <a:picLocks noChangeAspect="1"/>
          </p:cNvPicPr>
          <p:nvPr/>
        </p:nvPicPr>
        <p:blipFill>
          <a:blip r:embed="rId2"/>
          <a:stretch>
            <a:fillRect/>
          </a:stretch>
        </p:blipFill>
        <p:spPr>
          <a:xfrm>
            <a:off x="6659842" y="1120775"/>
            <a:ext cx="5461000" cy="5372100"/>
          </a:xfrm>
          <a:prstGeom prst="rect">
            <a:avLst/>
          </a:prstGeom>
        </p:spPr>
      </p:pic>
      <p:sp>
        <p:nvSpPr>
          <p:cNvPr id="4" name="Slide Number Placeholder 3">
            <a:extLst>
              <a:ext uri="{FF2B5EF4-FFF2-40B4-BE49-F238E27FC236}">
                <a16:creationId xmlns:a16="http://schemas.microsoft.com/office/drawing/2014/main" id="{D28928A8-BF5A-A04B-987A-73EF01E7EA4C}"/>
              </a:ext>
            </a:extLst>
          </p:cNvPr>
          <p:cNvSpPr>
            <a:spLocks noGrp="1"/>
          </p:cNvSpPr>
          <p:nvPr>
            <p:ph type="sldNum" sz="quarter" idx="12"/>
          </p:nvPr>
        </p:nvSpPr>
        <p:spPr/>
        <p:txBody>
          <a:bodyPr/>
          <a:lstStyle/>
          <a:p>
            <a:fld id="{419A3543-2AD2-8842-ABE5-219686FDD7E3}" type="slidenum">
              <a:rPr lang="en-US" smtClean="0"/>
              <a:t>76</a:t>
            </a:fld>
            <a:endParaRPr lang="en-US"/>
          </a:p>
        </p:txBody>
      </p:sp>
    </p:spTree>
    <p:extLst>
      <p:ext uri="{BB962C8B-B14F-4D97-AF65-F5344CB8AC3E}">
        <p14:creationId xmlns:p14="http://schemas.microsoft.com/office/powerpoint/2010/main" val="3118307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D94E-1339-F04F-ADE0-E3C4480786C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简单回归分析</a:t>
            </a:r>
            <a:r>
              <a:rPr lang="en-US" altLang="zh-CN"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(simple</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linear</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regression)</a:t>
            </a:r>
            <a:endParaRPr lang="en-US" sz="2400"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48491D94-AB4D-914A-BE1E-F016DE675EA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556144" y="3336108"/>
            <a:ext cx="4445000" cy="2933700"/>
          </a:xfrm>
        </p:spPr>
      </p:pic>
      <p:graphicFrame>
        <p:nvGraphicFramePr>
          <p:cNvPr id="6" name="Object 5">
            <a:extLst>
              <a:ext uri="{FF2B5EF4-FFF2-40B4-BE49-F238E27FC236}">
                <a16:creationId xmlns:a16="http://schemas.microsoft.com/office/drawing/2014/main" id="{D3B4D48D-5591-094A-BE33-FA021799B21C}"/>
              </a:ext>
            </a:extLst>
          </p:cNvPr>
          <p:cNvGraphicFramePr>
            <a:graphicFrameLocks noChangeAspect="1"/>
          </p:cNvGraphicFramePr>
          <p:nvPr>
            <p:extLst>
              <p:ext uri="{D42A27DB-BD31-4B8C-83A1-F6EECF244321}">
                <p14:modId xmlns:p14="http://schemas.microsoft.com/office/powerpoint/2010/main" val="2668174766"/>
              </p:ext>
            </p:extLst>
          </p:nvPr>
        </p:nvGraphicFramePr>
        <p:xfrm>
          <a:off x="584896" y="1295529"/>
          <a:ext cx="9144000" cy="5791200"/>
        </p:xfrm>
        <a:graphic>
          <a:graphicData uri="http://schemas.openxmlformats.org/presentationml/2006/ole">
            <mc:AlternateContent xmlns:mc="http://schemas.openxmlformats.org/markup-compatibility/2006">
              <mc:Choice xmlns:v="urn:schemas-microsoft-com:vml" Requires="v">
                <p:oleObj spid="_x0000_s7427" name="Document" r:id="rId5" imgW="9144000" imgH="5791200" progId="Word.Document.12">
                  <p:embed/>
                </p:oleObj>
              </mc:Choice>
              <mc:Fallback>
                <p:oleObj name="Document" r:id="rId5" imgW="9144000" imgH="5791200" progId="Word.Document.12">
                  <p:embed/>
                  <p:pic>
                    <p:nvPicPr>
                      <p:cNvPr id="0" name=""/>
                      <p:cNvPicPr/>
                      <p:nvPr/>
                    </p:nvPicPr>
                    <p:blipFill>
                      <a:blip r:embed="rId6"/>
                      <a:stretch>
                        <a:fillRect/>
                      </a:stretch>
                    </p:blipFill>
                    <p:spPr>
                      <a:xfrm>
                        <a:off x="584896" y="1295529"/>
                        <a:ext cx="9144000" cy="57912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5D19B4-5844-9F4E-912C-82A02BB8A3DD}"/>
              </a:ext>
            </a:extLst>
          </p:cNvPr>
          <p:cNvPicPr>
            <a:picLocks noChangeAspect="1"/>
          </p:cNvPicPr>
          <p:nvPr/>
        </p:nvPicPr>
        <p:blipFill>
          <a:blip r:embed="rId7"/>
          <a:stretch>
            <a:fillRect/>
          </a:stretch>
        </p:blipFill>
        <p:spPr>
          <a:xfrm>
            <a:off x="9347037" y="72742"/>
            <a:ext cx="1855793" cy="2514600"/>
          </a:xfrm>
          <a:prstGeom prst="rect">
            <a:avLst/>
          </a:prstGeom>
        </p:spPr>
      </p:pic>
      <p:sp>
        <p:nvSpPr>
          <p:cNvPr id="9" name="TextBox 8">
            <a:extLst>
              <a:ext uri="{FF2B5EF4-FFF2-40B4-BE49-F238E27FC236}">
                <a16:creationId xmlns:a16="http://schemas.microsoft.com/office/drawing/2014/main" id="{BE00E96A-24C1-4741-B0E6-3CBEF14CF216}"/>
              </a:ext>
            </a:extLst>
          </p:cNvPr>
          <p:cNvSpPr txBox="1"/>
          <p:nvPr/>
        </p:nvSpPr>
        <p:spPr>
          <a:xfrm>
            <a:off x="9645031" y="5448823"/>
            <a:ext cx="1929008" cy="1200329"/>
          </a:xfrm>
          <a:prstGeom prst="rect">
            <a:avLst/>
          </a:prstGeom>
          <a:noFill/>
        </p:spPr>
        <p:txBody>
          <a:bodyPr wrap="square" rtlCol="0">
            <a:spAutoFit/>
          </a:bodyPr>
          <a:lstStyle/>
          <a:p>
            <a:r>
              <a:rPr lang="en-US" dirty="0"/>
              <a:t>re</a:t>
            </a:r>
            <a:r>
              <a:rPr lang="en-US" dirty="0">
                <a:highlight>
                  <a:srgbClr val="FF00FF"/>
                </a:highlight>
              </a:rPr>
              <a:t>gress</a:t>
            </a:r>
            <a:r>
              <a:rPr lang="en-US" dirty="0"/>
              <a:t>ion</a:t>
            </a:r>
          </a:p>
          <a:p>
            <a:r>
              <a:rPr lang="en-US" dirty="0"/>
              <a:t>pro</a:t>
            </a:r>
            <a:r>
              <a:rPr lang="en-US" dirty="0">
                <a:highlight>
                  <a:srgbClr val="00FFFF"/>
                </a:highlight>
              </a:rPr>
              <a:t>gress</a:t>
            </a:r>
            <a:r>
              <a:rPr lang="en-US" dirty="0"/>
              <a:t>ion</a:t>
            </a:r>
          </a:p>
          <a:p>
            <a:r>
              <a:rPr lang="en-US" dirty="0"/>
              <a:t>ag</a:t>
            </a:r>
            <a:r>
              <a:rPr lang="en-US" dirty="0">
                <a:highlight>
                  <a:srgbClr val="00FFFF"/>
                </a:highlight>
              </a:rPr>
              <a:t>gress</a:t>
            </a:r>
            <a:r>
              <a:rPr lang="en-US" dirty="0"/>
              <a:t>ion</a:t>
            </a:r>
          </a:p>
          <a:p>
            <a:r>
              <a:rPr lang="en-US" dirty="0" err="1"/>
              <a:t>de</a:t>
            </a:r>
            <a:r>
              <a:rPr lang="en-US" dirty="0" err="1">
                <a:highlight>
                  <a:srgbClr val="00FFFF"/>
                </a:highlight>
              </a:rPr>
              <a:t>gress</a:t>
            </a:r>
            <a:r>
              <a:rPr lang="en-US" dirty="0" err="1"/>
              <a:t>ion</a:t>
            </a:r>
            <a:endParaRPr lang="en-US" dirty="0"/>
          </a:p>
        </p:txBody>
      </p:sp>
      <p:sp>
        <p:nvSpPr>
          <p:cNvPr id="3" name="Slide Number Placeholder 2">
            <a:extLst>
              <a:ext uri="{FF2B5EF4-FFF2-40B4-BE49-F238E27FC236}">
                <a16:creationId xmlns:a16="http://schemas.microsoft.com/office/drawing/2014/main" id="{F1403F6D-8D2B-0D47-A8F0-55674DF7C0E8}"/>
              </a:ext>
            </a:extLst>
          </p:cNvPr>
          <p:cNvSpPr>
            <a:spLocks noGrp="1"/>
          </p:cNvSpPr>
          <p:nvPr>
            <p:ph type="sldNum" sz="quarter" idx="12"/>
          </p:nvPr>
        </p:nvSpPr>
        <p:spPr/>
        <p:txBody>
          <a:bodyPr/>
          <a:lstStyle/>
          <a:p>
            <a:fld id="{419A3543-2AD2-8842-ABE5-219686FDD7E3}" type="slidenum">
              <a:rPr lang="en-US" smtClean="0"/>
              <a:t>77</a:t>
            </a:fld>
            <a:endParaRPr lang="en-US"/>
          </a:p>
        </p:txBody>
      </p:sp>
    </p:spTree>
    <p:extLst>
      <p:ext uri="{BB962C8B-B14F-4D97-AF65-F5344CB8AC3E}">
        <p14:creationId xmlns:p14="http://schemas.microsoft.com/office/powerpoint/2010/main" val="541450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716-6229-E64A-BD68-8BB5249D437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多元</a:t>
            </a:r>
            <a:r>
              <a:rPr lang="zh-CN" altLang="en-AU" dirty="0">
                <a:latin typeface="Kaiti SC" panose="02010600040101010101" pitchFamily="2" charset="-122"/>
                <a:ea typeface="Kaiti SC" panose="02010600040101010101" pitchFamily="2" charset="-122"/>
              </a:rPr>
              <a:t>线性</a:t>
            </a:r>
            <a:r>
              <a:rPr lang="zh-CN" altLang="en-US" dirty="0">
                <a:latin typeface="Kaiti SC" panose="02010600040101010101" pitchFamily="2" charset="-122"/>
                <a:ea typeface="Kaiti SC" panose="02010600040101010101" pitchFamily="2" charset="-122"/>
              </a:rPr>
              <a:t>回归</a:t>
            </a:r>
            <a:r>
              <a:rPr lang="en-AU" altLang="zh-CN" sz="2400" dirty="0">
                <a:latin typeface="Kaiti SC" panose="02010600040101010101" pitchFamily="2" charset="-122"/>
                <a:ea typeface="Kaiti SC" panose="02010600040101010101" pitchFamily="2" charset="-122"/>
              </a:rPr>
              <a:t>(multiple</a:t>
            </a:r>
            <a:r>
              <a:rPr lang="zh-CN" altLang="en-US" sz="2400" dirty="0">
                <a:latin typeface="Kaiti SC" panose="02010600040101010101" pitchFamily="2" charset="-122"/>
                <a:ea typeface="Kaiti SC" panose="02010600040101010101" pitchFamily="2" charset="-122"/>
              </a:rPr>
              <a:t> </a:t>
            </a:r>
            <a:r>
              <a:rPr lang="en-AU" altLang="zh-CN" sz="2400" dirty="0">
                <a:latin typeface="Kaiti SC" panose="02010600040101010101" pitchFamily="2" charset="-122"/>
                <a:ea typeface="Kaiti SC" panose="02010600040101010101" pitchFamily="2" charset="-122"/>
              </a:rPr>
              <a:t>Linear regression)</a:t>
            </a:r>
            <a:endParaRPr lang="en-US" sz="2400"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84560F0C-D068-544B-995E-B903077F3BDF}"/>
              </a:ext>
            </a:extLst>
          </p:cNvPr>
          <p:cNvGraphicFramePr>
            <a:graphicFrameLocks noChangeAspect="1"/>
          </p:cNvGraphicFramePr>
          <p:nvPr>
            <p:extLst>
              <p:ext uri="{D42A27DB-BD31-4B8C-83A1-F6EECF244321}">
                <p14:modId xmlns:p14="http://schemas.microsoft.com/office/powerpoint/2010/main" val="3575482962"/>
              </p:ext>
            </p:extLst>
          </p:nvPr>
        </p:nvGraphicFramePr>
        <p:xfrm>
          <a:off x="973138" y="1467544"/>
          <a:ext cx="9144000" cy="4521200"/>
        </p:xfrm>
        <a:graphic>
          <a:graphicData uri="http://schemas.openxmlformats.org/presentationml/2006/ole">
            <mc:AlternateContent xmlns:mc="http://schemas.openxmlformats.org/markup-compatibility/2006">
              <mc:Choice xmlns:v="urn:schemas-microsoft-com:vml" Requires="v">
                <p:oleObj spid="_x0000_s14581" name="Document" r:id="rId3" imgW="9144000" imgH="4521200" progId="Word.Document.12">
                  <p:embed/>
                </p:oleObj>
              </mc:Choice>
              <mc:Fallback>
                <p:oleObj name="Document" r:id="rId3" imgW="9144000" imgH="4521200" progId="Word.Document.12">
                  <p:embed/>
                  <p:pic>
                    <p:nvPicPr>
                      <p:cNvPr id="6" name="Object 5">
                        <a:extLst>
                          <a:ext uri="{FF2B5EF4-FFF2-40B4-BE49-F238E27FC236}">
                            <a16:creationId xmlns:a16="http://schemas.microsoft.com/office/drawing/2014/main" id="{D3B4D48D-5591-094A-BE33-FA021799B21C}"/>
                          </a:ext>
                        </a:extLst>
                      </p:cNvPr>
                      <p:cNvPicPr/>
                      <p:nvPr/>
                    </p:nvPicPr>
                    <p:blipFill>
                      <a:blip r:embed="rId4"/>
                      <a:stretch>
                        <a:fillRect/>
                      </a:stretch>
                    </p:blipFill>
                    <p:spPr>
                      <a:xfrm>
                        <a:off x="973138" y="1467544"/>
                        <a:ext cx="9144000" cy="452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886FF101-C58F-1247-8780-5B27F68D4891}"/>
              </a:ext>
            </a:extLst>
          </p:cNvPr>
          <p:cNvSpPr>
            <a:spLocks noGrp="1"/>
          </p:cNvSpPr>
          <p:nvPr>
            <p:ph type="sldNum" sz="quarter" idx="12"/>
          </p:nvPr>
        </p:nvSpPr>
        <p:spPr/>
        <p:txBody>
          <a:bodyPr/>
          <a:lstStyle/>
          <a:p>
            <a:fld id="{419A3543-2AD2-8842-ABE5-219686FDD7E3}" type="slidenum">
              <a:rPr lang="en-US" smtClean="0"/>
              <a:t>78</a:t>
            </a:fld>
            <a:endParaRPr lang="en-US"/>
          </a:p>
        </p:txBody>
      </p:sp>
    </p:spTree>
    <p:extLst>
      <p:ext uri="{BB962C8B-B14F-4D97-AF65-F5344CB8AC3E}">
        <p14:creationId xmlns:p14="http://schemas.microsoft.com/office/powerpoint/2010/main" val="3635532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D7CC-626C-154B-B711-57F7B520B10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二项分布型数据的分析</a:t>
            </a:r>
            <a:endParaRPr lang="en-US" dirty="0">
              <a:latin typeface="Kaiti SC" panose="02010600040101010101" pitchFamily="2" charset="-122"/>
              <a:ea typeface="Kaiti SC" panose="02010600040101010101" pitchFamily="2" charset="-122"/>
            </a:endParaRPr>
          </a:p>
        </p:txBody>
      </p:sp>
      <p:graphicFrame>
        <p:nvGraphicFramePr>
          <p:cNvPr id="8" name="Table 7">
            <a:extLst>
              <a:ext uri="{FF2B5EF4-FFF2-40B4-BE49-F238E27FC236}">
                <a16:creationId xmlns:a16="http://schemas.microsoft.com/office/drawing/2014/main" id="{B6A33922-AD3B-0A45-9109-6C8D269AAD8F}"/>
              </a:ext>
            </a:extLst>
          </p:cNvPr>
          <p:cNvGraphicFramePr>
            <a:graphicFrameLocks noGrp="1"/>
          </p:cNvGraphicFramePr>
          <p:nvPr>
            <p:extLst>
              <p:ext uri="{D42A27DB-BD31-4B8C-83A1-F6EECF244321}">
                <p14:modId xmlns:p14="http://schemas.microsoft.com/office/powerpoint/2010/main" val="2009711579"/>
              </p:ext>
            </p:extLst>
          </p:nvPr>
        </p:nvGraphicFramePr>
        <p:xfrm>
          <a:off x="10604418" y="1901863"/>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dirty="0">
                          <a:effectLst/>
                        </a:rPr>
                        <a:t>Hours</a:t>
                      </a:r>
                      <a:endParaRPr lang="en-US" sz="1300" b="1" i="0" u="none" strike="noStrike" dirty="0">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dirty="0">
                          <a:effectLst/>
                        </a:rPr>
                        <a:t>0.5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dirty="0">
                          <a:effectLst/>
                        </a:rPr>
                        <a:t>0.75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dirty="0">
                          <a:effectLst/>
                        </a:rPr>
                        <a:t>1.5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dirty="0">
                          <a:effectLst/>
                        </a:rPr>
                        <a:t>2.25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dirty="0">
                          <a:effectLst/>
                        </a:rPr>
                        <a:t>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dirty="0">
                          <a:effectLst/>
                        </a:rPr>
                        <a:t>2.75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dirty="0">
                          <a:effectLst/>
                        </a:rPr>
                        <a:t>3</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dirty="0">
                          <a:effectLst/>
                        </a:rPr>
                        <a:t>3.25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dirty="0">
                          <a:effectLst/>
                        </a:rPr>
                        <a:t>3.5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dirty="0">
                          <a:effectLst/>
                        </a:rPr>
                        <a:t>4</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dirty="0">
                          <a:effectLst/>
                        </a:rPr>
                        <a:t>4.25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dirty="0">
                          <a:effectLst/>
                        </a:rPr>
                        <a:t>4.5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dirty="0">
                          <a:effectLst/>
                        </a:rPr>
                        <a:t>4.75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dirty="0">
                          <a:effectLst/>
                        </a:rPr>
                        <a:t>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dirty="0">
                          <a:effectLst/>
                        </a:rPr>
                        <a:t>5.5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TextBox 2">
            <a:extLst>
              <a:ext uri="{FF2B5EF4-FFF2-40B4-BE49-F238E27FC236}">
                <a16:creationId xmlns:a16="http://schemas.microsoft.com/office/drawing/2014/main" id="{0A24D64A-EA4C-8242-A442-F64FCF33A3B4}"/>
              </a:ext>
            </a:extLst>
          </p:cNvPr>
          <p:cNvSpPr txBox="1"/>
          <p:nvPr/>
        </p:nvSpPr>
        <p:spPr>
          <a:xfrm>
            <a:off x="838199" y="3306868"/>
            <a:ext cx="4072003" cy="1477328"/>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使用线性模型会有下列问题</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a:t>
            </a:r>
            <a:r>
              <a:rPr lang="zh-CN" altLang="en-US" dirty="0">
                <a:latin typeface="Kaiti SC" panose="02010600040101010101" pitchFamily="2" charset="-122"/>
                <a:ea typeface="Kaiti SC" panose="02010600040101010101" pitchFamily="2" charset="-122"/>
              </a:rPr>
              <a:t> 概率只能在</a:t>
            </a:r>
            <a:r>
              <a:rPr lang="en-US" altLang="zh-CN" dirty="0">
                <a:latin typeface="Kaiti SC" panose="02010600040101010101" pitchFamily="2" charset="-122"/>
                <a:ea typeface="Kaiti SC" panose="02010600040101010101" pitchFamily="2" charset="-122"/>
              </a:rPr>
              <a:t>0-1</a:t>
            </a:r>
            <a:r>
              <a:rPr lang="zh-CN" altLang="en-US" dirty="0">
                <a:latin typeface="Kaiti SC" panose="02010600040101010101" pitchFamily="2" charset="-122"/>
                <a:ea typeface="Kaiti SC" panose="02010600040101010101" pitchFamily="2" charset="-122"/>
              </a:rPr>
              <a:t>的区间之内使用线性模型会超出这个范围</a:t>
            </a:r>
            <a:endParaRPr lang="en-US" altLang="zh-CN" dirty="0">
              <a:latin typeface="Kaiti SC" panose="02010600040101010101" pitchFamily="2" charset="-122"/>
              <a:ea typeface="Kaiti SC" panose="02010600040101010101" pitchFamily="2" charset="-122"/>
            </a:endParaRPr>
          </a:p>
          <a:p>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需要增加一个线性模型分析的例子</a:t>
            </a:r>
            <a:endParaRPr lang="en-US" altLang="zh-CN" dirty="0">
              <a:latin typeface="Kaiti SC" panose="02010600040101010101" pitchFamily="2" charset="-122"/>
              <a:ea typeface="Kaiti SC" panose="02010600040101010101" pitchFamily="2" charset="-122"/>
            </a:endParaRPr>
          </a:p>
        </p:txBody>
      </p:sp>
      <p:graphicFrame>
        <p:nvGraphicFramePr>
          <p:cNvPr id="9" name="Chart 8">
            <a:extLst>
              <a:ext uri="{FF2B5EF4-FFF2-40B4-BE49-F238E27FC236}">
                <a16:creationId xmlns:a16="http://schemas.microsoft.com/office/drawing/2014/main" id="{9B4C1679-E32B-5B4C-8878-4C552C5AE6F6}"/>
              </a:ext>
            </a:extLst>
          </p:cNvPr>
          <p:cNvGraphicFramePr>
            <a:graphicFrameLocks/>
          </p:cNvGraphicFramePr>
          <p:nvPr>
            <p:extLst>
              <p:ext uri="{D42A27DB-BD31-4B8C-83A1-F6EECF244321}">
                <p14:modId xmlns:p14="http://schemas.microsoft.com/office/powerpoint/2010/main" val="889158911"/>
              </p:ext>
            </p:extLst>
          </p:nvPr>
        </p:nvGraphicFramePr>
        <p:xfrm>
          <a:off x="5173250" y="2132555"/>
          <a:ext cx="5137754" cy="329121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76A1F4BC-F4B2-D443-8288-3A00B57047B9}"/>
              </a:ext>
            </a:extLst>
          </p:cNvPr>
          <p:cNvSpPr>
            <a:spLocks noGrp="1"/>
          </p:cNvSpPr>
          <p:nvPr>
            <p:ph type="sldNum" sz="quarter" idx="12"/>
          </p:nvPr>
        </p:nvSpPr>
        <p:spPr/>
        <p:txBody>
          <a:bodyPr/>
          <a:lstStyle/>
          <a:p>
            <a:fld id="{419A3543-2AD2-8842-ABE5-219686FDD7E3}" type="slidenum">
              <a:rPr lang="en-US" smtClean="0"/>
              <a:t>79</a:t>
            </a:fld>
            <a:endParaRPr lang="en-US"/>
          </a:p>
        </p:txBody>
      </p:sp>
    </p:spTree>
    <p:extLst>
      <p:ext uri="{BB962C8B-B14F-4D97-AF65-F5344CB8AC3E}">
        <p14:creationId xmlns:p14="http://schemas.microsoft.com/office/powerpoint/2010/main" val="115416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2216-D60F-C74A-B79E-B6DBF977DD2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华盛顿的血，不太流的出来了</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376E1C3-7DAA-5F4E-AA21-6443861116AE}"/>
              </a:ext>
            </a:extLst>
          </p:cNvPr>
          <p:cNvSpPr>
            <a:spLocks noGrp="1"/>
          </p:cNvSpPr>
          <p:nvPr>
            <p:ph idx="1"/>
          </p:nvPr>
        </p:nvSpPr>
        <p:spPr>
          <a:xfrm>
            <a:off x="838200" y="1825625"/>
            <a:ext cx="7512482" cy="4351338"/>
          </a:xfrm>
        </p:spPr>
        <p:txBody>
          <a:bodyPr>
            <a:normAutofit fontScale="92500" lnSpcReduction="10000"/>
          </a:bodyPr>
          <a:lstStyle/>
          <a:p>
            <a:r>
              <a:rPr lang="en-US" altLang="zh-CN" sz="2000" dirty="0">
                <a:latin typeface="Kaiti SC" panose="02010600040101010101" pitchFamily="2" charset="-122"/>
                <a:ea typeface="Kaiti SC" panose="02010600040101010101" pitchFamily="2" charset="-122"/>
              </a:rPr>
              <a:t>1799.12.12</a:t>
            </a:r>
            <a:r>
              <a:rPr lang="zh-CN" altLang="en-US" sz="2000" dirty="0">
                <a:latin typeface="Kaiti SC" panose="02010600040101010101" pitchFamily="2" charset="-122"/>
                <a:ea typeface="Kaiti SC" panose="02010600040101010101" pitchFamily="2" charset="-122"/>
              </a:rPr>
              <a:t>，雨雪，淋雨，没换衣服就吃完饭</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12.13,</a:t>
            </a:r>
            <a:r>
              <a:rPr lang="zh-CN" altLang="en-US" sz="2000" dirty="0">
                <a:latin typeface="Kaiti SC" panose="02010600040101010101" pitchFamily="2" charset="-122"/>
                <a:ea typeface="Kaiti SC" panose="02010600040101010101" pitchFamily="2" charset="-122"/>
              </a:rPr>
              <a:t> 不舒服，家里窝一天</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2~3am</a:t>
            </a:r>
            <a:r>
              <a:rPr lang="zh-CN" altLang="en-US" sz="2000" dirty="0">
                <a:latin typeface="Kaiti SC" panose="02010600040101010101" pitchFamily="2" charset="-122"/>
                <a:ea typeface="Kaiti SC" panose="02010600040101010101" pitchFamily="2" charset="-122"/>
              </a:rPr>
              <a:t>，“老婆，我有点不舒服”</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早上，叫来庄园主管，给自己放血</a:t>
            </a:r>
            <a:r>
              <a:rPr lang="en-US" altLang="zh-CN" sz="2000" dirty="0">
                <a:latin typeface="Kaiti SC" panose="02010600040101010101" pitchFamily="2" charset="-122"/>
                <a:ea typeface="Kaiti SC" panose="02010600040101010101" pitchFamily="2" charset="-122"/>
              </a:rPr>
              <a:t>1/3</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午饭前，第一个医生来，放血 </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又</a:t>
            </a:r>
            <a:r>
              <a:rPr lang="en-US" altLang="zh-CN" sz="2000" dirty="0">
                <a:latin typeface="Kaiti SC" panose="02010600040101010101" pitchFamily="2" charset="-122"/>
                <a:ea typeface="Kaiti SC" panose="02010600040101010101" pitchFamily="2" charset="-122"/>
              </a:rPr>
              <a:t>1/4</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晌午，第二个医生来，再放血</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水银让他腹泻，药物让他呕吐</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滚烫的杯子覆在他的肌肉上，吸出充血的水泡</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晚上，再次切开血管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静脉或者动脉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。咦，血好像不大流的出来了耶</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（他总共也就</a:t>
            </a:r>
            <a:r>
              <a:rPr lang="en-US" altLang="zh-CN" sz="2000" dirty="0">
                <a:latin typeface="Kaiti SC" panose="02010600040101010101" pitchFamily="2" charset="-122"/>
                <a:ea typeface="Kaiti SC" panose="02010600040101010101" pitchFamily="2" charset="-122"/>
              </a:rPr>
              <a:t>5</a:t>
            </a:r>
            <a:r>
              <a:rPr lang="zh-CN" altLang="en-US" sz="2000" dirty="0">
                <a:latin typeface="Kaiti SC" panose="02010600040101010101" pitchFamily="2" charset="-122"/>
                <a:ea typeface="Kaiti SC" panose="02010600040101010101" pitchFamily="2" charset="-122"/>
              </a:rPr>
              <a:t>升血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晚上，“伙计们，不麻烦你们了，让我好好地死吧。”</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10pm,</a:t>
            </a:r>
            <a:r>
              <a:rPr lang="zh-CN" altLang="en-US" sz="2000" dirty="0">
                <a:latin typeface="Kaiti SC" panose="02010600040101010101" pitchFamily="2" charset="-122"/>
                <a:ea typeface="Kaiti SC" panose="02010600040101010101" pitchFamily="2" charset="-122"/>
              </a:rPr>
              <a:t> 美国国父华盛顿在“太多医生的帮助下，终于死了。”</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79C7E03-6F74-D44A-AB87-698510D9998B}"/>
              </a:ext>
            </a:extLst>
          </p:cNvPr>
          <p:cNvSpPr>
            <a:spLocks noGrp="1"/>
          </p:cNvSpPr>
          <p:nvPr>
            <p:ph type="sldNum" sz="quarter" idx="12"/>
          </p:nvPr>
        </p:nvSpPr>
        <p:spPr/>
        <p:txBody>
          <a:bodyPr/>
          <a:lstStyle/>
          <a:p>
            <a:fld id="{419A3543-2AD2-8842-ABE5-219686FDD7E3}" type="slidenum">
              <a:rPr lang="en-US" smtClean="0"/>
              <a:t>8</a:t>
            </a:fld>
            <a:endParaRPr lang="en-US"/>
          </a:p>
        </p:txBody>
      </p:sp>
      <p:pic>
        <p:nvPicPr>
          <p:cNvPr id="5" name="Picture 4">
            <a:extLst>
              <a:ext uri="{FF2B5EF4-FFF2-40B4-BE49-F238E27FC236}">
                <a16:creationId xmlns:a16="http://schemas.microsoft.com/office/drawing/2014/main" id="{1DDF4C97-54DF-4A46-BE8B-E59C6609426A}"/>
              </a:ext>
            </a:extLst>
          </p:cNvPr>
          <p:cNvPicPr>
            <a:picLocks noChangeAspect="1"/>
          </p:cNvPicPr>
          <p:nvPr/>
        </p:nvPicPr>
        <p:blipFill>
          <a:blip r:embed="rId2"/>
          <a:stretch>
            <a:fillRect/>
          </a:stretch>
        </p:blipFill>
        <p:spPr>
          <a:xfrm>
            <a:off x="8527144" y="2164535"/>
            <a:ext cx="2685901" cy="3429000"/>
          </a:xfrm>
          <a:prstGeom prst="rect">
            <a:avLst/>
          </a:prstGeom>
        </p:spPr>
      </p:pic>
    </p:spTree>
    <p:extLst>
      <p:ext uri="{BB962C8B-B14F-4D97-AF65-F5344CB8AC3E}">
        <p14:creationId xmlns:p14="http://schemas.microsoft.com/office/powerpoint/2010/main" val="3841747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7FCE-4FFC-FC49-BBD4-DC5738A2C64C}"/>
              </a:ext>
            </a:extLst>
          </p:cNvPr>
          <p:cNvSpPr>
            <a:spLocks noGrp="1"/>
          </p:cNvSpPr>
          <p:nvPr>
            <p:ph type="title"/>
          </p:nvPr>
        </p:nvSpPr>
        <p:spPr/>
        <p:txBody>
          <a:bodyPr/>
          <a:lstStyle/>
          <a:p>
            <a:r>
              <a:rPr lang="en-US" altLang="zh-CN" dirty="0"/>
              <a:t>Odds</a:t>
            </a:r>
            <a:r>
              <a:rPr lang="zh-CN" altLang="en-US" dirty="0">
                <a:latin typeface="Kaiti SC" panose="02010600040101010101" pitchFamily="2" charset="-122"/>
                <a:ea typeface="Kaiti SC" panose="02010600040101010101" pitchFamily="2" charset="-122"/>
              </a:rPr>
              <a:t>于</a:t>
            </a:r>
            <a:r>
              <a:rPr lang="en-US" altLang="zh-CN" dirty="0"/>
              <a:t>odds</a:t>
            </a:r>
            <a:r>
              <a:rPr lang="zh-CN" altLang="en-US" dirty="0"/>
              <a:t> </a:t>
            </a:r>
            <a:r>
              <a:rPr lang="en-US" altLang="zh-CN" dirty="0"/>
              <a:t>ratio</a:t>
            </a:r>
            <a:endParaRPr lang="en-US" dirty="0"/>
          </a:p>
        </p:txBody>
      </p:sp>
      <p:pic>
        <p:nvPicPr>
          <p:cNvPr id="5" name="Content Placeholder 4">
            <a:extLst>
              <a:ext uri="{FF2B5EF4-FFF2-40B4-BE49-F238E27FC236}">
                <a16:creationId xmlns:a16="http://schemas.microsoft.com/office/drawing/2014/main" id="{E267C998-0592-5145-9396-1961FEE71014}"/>
              </a:ext>
            </a:extLst>
          </p:cNvPr>
          <p:cNvPicPr>
            <a:picLocks noGrp="1" noChangeAspect="1"/>
          </p:cNvPicPr>
          <p:nvPr>
            <p:ph idx="1"/>
          </p:nvPr>
        </p:nvPicPr>
        <p:blipFill>
          <a:blip r:embed="rId3"/>
          <a:stretch>
            <a:fillRect/>
          </a:stretch>
        </p:blipFill>
        <p:spPr>
          <a:xfrm>
            <a:off x="43662" y="1659463"/>
            <a:ext cx="6276201" cy="3950578"/>
          </a:xfrm>
        </p:spPr>
      </p:pic>
      <p:sp>
        <p:nvSpPr>
          <p:cNvPr id="6" name="Rectangle 5">
            <a:extLst>
              <a:ext uri="{FF2B5EF4-FFF2-40B4-BE49-F238E27FC236}">
                <a16:creationId xmlns:a16="http://schemas.microsoft.com/office/drawing/2014/main" id="{DB8AB134-6531-3141-9CB7-4488BDA31B92}"/>
              </a:ext>
            </a:extLst>
          </p:cNvPr>
          <p:cNvSpPr/>
          <p:nvPr/>
        </p:nvSpPr>
        <p:spPr>
          <a:xfrm>
            <a:off x="736719" y="3273243"/>
            <a:ext cx="1716066" cy="225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B04B0C0-81FF-7742-8E0D-6D91C4D640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6925" y="2175666"/>
            <a:ext cx="5552516" cy="1426904"/>
          </a:xfrm>
          <a:prstGeom prst="rect">
            <a:avLst/>
          </a:prstGeom>
        </p:spPr>
      </p:pic>
      <p:graphicFrame>
        <p:nvGraphicFramePr>
          <p:cNvPr id="9" name="Object 8">
            <a:extLst>
              <a:ext uri="{FF2B5EF4-FFF2-40B4-BE49-F238E27FC236}">
                <a16:creationId xmlns:a16="http://schemas.microsoft.com/office/drawing/2014/main" id="{B22B610E-3E0E-AA45-BDD4-273449032C30}"/>
              </a:ext>
            </a:extLst>
          </p:cNvPr>
          <p:cNvGraphicFramePr>
            <a:graphicFrameLocks noChangeAspect="1"/>
          </p:cNvGraphicFramePr>
          <p:nvPr>
            <p:extLst>
              <p:ext uri="{D42A27DB-BD31-4B8C-83A1-F6EECF244321}">
                <p14:modId xmlns:p14="http://schemas.microsoft.com/office/powerpoint/2010/main" val="2232903683"/>
              </p:ext>
            </p:extLst>
          </p:nvPr>
        </p:nvGraphicFramePr>
        <p:xfrm>
          <a:off x="4843463" y="3733669"/>
          <a:ext cx="9144000" cy="1320800"/>
        </p:xfrm>
        <a:graphic>
          <a:graphicData uri="http://schemas.openxmlformats.org/presentationml/2006/ole">
            <mc:AlternateContent xmlns:mc="http://schemas.openxmlformats.org/markup-compatibility/2006">
              <mc:Choice xmlns:v="urn:schemas-microsoft-com:vml" Requires="v">
                <p:oleObj spid="_x0000_s24813" name="Document" r:id="rId6" imgW="9144000" imgH="1320800" progId="Word.Document.12">
                  <p:embed/>
                </p:oleObj>
              </mc:Choice>
              <mc:Fallback>
                <p:oleObj name="Document" r:id="rId6" imgW="9144000" imgH="1320800" progId="Word.Document.12">
                  <p:embed/>
                  <p:pic>
                    <p:nvPicPr>
                      <p:cNvPr id="0" name=""/>
                      <p:cNvPicPr/>
                      <p:nvPr/>
                    </p:nvPicPr>
                    <p:blipFill>
                      <a:blip r:embed="rId7"/>
                      <a:stretch>
                        <a:fillRect/>
                      </a:stretch>
                    </p:blipFill>
                    <p:spPr>
                      <a:xfrm>
                        <a:off x="4843463" y="3733669"/>
                        <a:ext cx="9144000" cy="13208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9511ECE-91DE-E149-9B73-0349476B5BD6}"/>
              </a:ext>
            </a:extLst>
          </p:cNvPr>
          <p:cNvSpPr>
            <a:spLocks noGrp="1"/>
          </p:cNvSpPr>
          <p:nvPr>
            <p:ph type="sldNum" sz="quarter" idx="12"/>
          </p:nvPr>
        </p:nvSpPr>
        <p:spPr/>
        <p:txBody>
          <a:bodyPr/>
          <a:lstStyle/>
          <a:p>
            <a:fld id="{419A3543-2AD2-8842-ABE5-219686FDD7E3}" type="slidenum">
              <a:rPr lang="en-US" smtClean="0"/>
              <a:t>80</a:t>
            </a:fld>
            <a:endParaRPr lang="en-US"/>
          </a:p>
        </p:txBody>
      </p:sp>
    </p:spTree>
    <p:extLst>
      <p:ext uri="{BB962C8B-B14F-4D97-AF65-F5344CB8AC3E}">
        <p14:creationId xmlns:p14="http://schemas.microsoft.com/office/powerpoint/2010/main" val="3718433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D78D-398E-D144-AA5E-8F397E84A000}"/>
              </a:ext>
            </a:extLst>
          </p:cNvPr>
          <p:cNvSpPr>
            <a:spLocks noGrp="1"/>
          </p:cNvSpPr>
          <p:nvPr>
            <p:ph type="title"/>
          </p:nvPr>
        </p:nvSpPr>
        <p:spPr/>
        <p:txBody>
          <a:bodyPr/>
          <a:lstStyle/>
          <a:p>
            <a:r>
              <a:rPr lang="en-US" dirty="0"/>
              <a:t>Logistic</a:t>
            </a:r>
            <a:r>
              <a:rPr lang="zh-CN" altLang="en-US" dirty="0">
                <a:latin typeface="Kaiti SC" panose="02010600040101010101" pitchFamily="2" charset="-122"/>
                <a:ea typeface="Kaiti SC" panose="02010600040101010101" pitchFamily="2" charset="-122"/>
              </a:rPr>
              <a:t>回归</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9D44477F-8163-BD43-AB0E-BDB93FA73FE6}"/>
              </a:ext>
            </a:extLst>
          </p:cNvPr>
          <p:cNvPicPr>
            <a:picLocks noGrp="1" noChangeAspect="1"/>
          </p:cNvPicPr>
          <p:nvPr>
            <p:ph idx="1"/>
          </p:nvPr>
        </p:nvPicPr>
        <p:blipFill>
          <a:blip r:embed="rId3"/>
          <a:stretch>
            <a:fillRect/>
          </a:stretch>
        </p:blipFill>
        <p:spPr>
          <a:xfrm>
            <a:off x="4369550" y="3454903"/>
            <a:ext cx="4661715" cy="3384305"/>
          </a:xfrm>
        </p:spPr>
      </p:pic>
      <p:graphicFrame>
        <p:nvGraphicFramePr>
          <p:cNvPr id="6" name="Object 5">
            <a:extLst>
              <a:ext uri="{FF2B5EF4-FFF2-40B4-BE49-F238E27FC236}">
                <a16:creationId xmlns:a16="http://schemas.microsoft.com/office/drawing/2014/main" id="{C2FD98FB-3E27-584F-B7A9-B86C9455112E}"/>
              </a:ext>
            </a:extLst>
          </p:cNvPr>
          <p:cNvGraphicFramePr>
            <a:graphicFrameLocks noChangeAspect="1"/>
          </p:cNvGraphicFramePr>
          <p:nvPr>
            <p:extLst>
              <p:ext uri="{D42A27DB-BD31-4B8C-83A1-F6EECF244321}">
                <p14:modId xmlns:p14="http://schemas.microsoft.com/office/powerpoint/2010/main" val="1879940251"/>
              </p:ext>
            </p:extLst>
          </p:nvPr>
        </p:nvGraphicFramePr>
        <p:xfrm>
          <a:off x="4354513" y="-4894"/>
          <a:ext cx="9144000" cy="3581401"/>
        </p:xfrm>
        <a:graphic>
          <a:graphicData uri="http://schemas.openxmlformats.org/presentationml/2006/ole">
            <mc:AlternateContent xmlns:mc="http://schemas.openxmlformats.org/markup-compatibility/2006">
              <mc:Choice xmlns:v="urn:schemas-microsoft-com:vml" Requires="v">
                <p:oleObj spid="_x0000_s15604" name="Document" r:id="rId4" imgW="9144000" imgH="3581400" progId="Word.Document.12">
                  <p:embed/>
                </p:oleObj>
              </mc:Choice>
              <mc:Fallback>
                <p:oleObj name="Document" r:id="rId4" imgW="9144000" imgH="3581400" progId="Word.Document.12">
                  <p:embed/>
                  <p:pic>
                    <p:nvPicPr>
                      <p:cNvPr id="0" name=""/>
                      <p:cNvPicPr/>
                      <p:nvPr/>
                    </p:nvPicPr>
                    <p:blipFill>
                      <a:blip r:embed="rId5"/>
                      <a:stretch>
                        <a:fillRect/>
                      </a:stretch>
                    </p:blipFill>
                    <p:spPr>
                      <a:xfrm>
                        <a:off x="4354513" y="-4894"/>
                        <a:ext cx="9144000" cy="3581401"/>
                      </a:xfrm>
                      <a:prstGeom prst="rect">
                        <a:avLst/>
                      </a:prstGeom>
                    </p:spPr>
                  </p:pic>
                </p:oleObj>
              </mc:Fallback>
            </mc:AlternateContent>
          </a:graphicData>
        </a:graphic>
      </p:graphicFrame>
      <p:graphicFrame>
        <p:nvGraphicFramePr>
          <p:cNvPr id="7" name="Table 6">
            <a:extLst>
              <a:ext uri="{FF2B5EF4-FFF2-40B4-BE49-F238E27FC236}">
                <a16:creationId xmlns:a16="http://schemas.microsoft.com/office/drawing/2014/main" id="{4BA6035A-9A99-724E-8D5E-0E4C10679A49}"/>
              </a:ext>
            </a:extLst>
          </p:cNvPr>
          <p:cNvGraphicFramePr>
            <a:graphicFrameLocks noGrp="1"/>
          </p:cNvGraphicFramePr>
          <p:nvPr>
            <p:extLst>
              <p:ext uri="{D42A27DB-BD31-4B8C-83A1-F6EECF244321}">
                <p14:modId xmlns:p14="http://schemas.microsoft.com/office/powerpoint/2010/main" val="745532220"/>
              </p:ext>
            </p:extLst>
          </p:nvPr>
        </p:nvGraphicFramePr>
        <p:xfrm>
          <a:off x="1289948" y="1651111"/>
          <a:ext cx="1496492" cy="4351347"/>
        </p:xfrm>
        <a:graphic>
          <a:graphicData uri="http://schemas.openxmlformats.org/drawingml/2006/table">
            <a:tbl>
              <a:tblPr>
                <a:tableStyleId>{5C22544A-7EE6-4342-B048-85BDC9FD1C3A}</a:tableStyleId>
              </a:tblPr>
              <a:tblGrid>
                <a:gridCol w="748246">
                  <a:extLst>
                    <a:ext uri="{9D8B030D-6E8A-4147-A177-3AD203B41FA5}">
                      <a16:colId xmlns:a16="http://schemas.microsoft.com/office/drawing/2014/main" val="2388014425"/>
                    </a:ext>
                  </a:extLst>
                </a:gridCol>
                <a:gridCol w="748246">
                  <a:extLst>
                    <a:ext uri="{9D8B030D-6E8A-4147-A177-3AD203B41FA5}">
                      <a16:colId xmlns:a16="http://schemas.microsoft.com/office/drawing/2014/main" val="1245126779"/>
                    </a:ext>
                  </a:extLst>
                </a:gridCol>
              </a:tblGrid>
              <a:tr h="207207">
                <a:tc>
                  <a:txBody>
                    <a:bodyPr/>
                    <a:lstStyle/>
                    <a:p>
                      <a:pPr algn="l" fontAlgn="b"/>
                      <a:r>
                        <a:rPr lang="en-US" sz="1300" u="none" strike="noStrike">
                          <a:effectLst/>
                        </a:rPr>
                        <a:t>Hours</a:t>
                      </a:r>
                      <a:endParaRPr lang="en-US" sz="1300" b="1" i="0" u="none" strike="noStrike">
                        <a:solidFill>
                          <a:srgbClr val="222222"/>
                        </a:solidFill>
                        <a:effectLst/>
                        <a:latin typeface="Arial" panose="020B0604020202020204" pitchFamily="34" charset="0"/>
                      </a:endParaRPr>
                    </a:p>
                  </a:txBody>
                  <a:tcPr marL="8634" marR="8634" marT="8634" marB="0" anchor="b"/>
                </a:tc>
                <a:tc>
                  <a:txBody>
                    <a:bodyPr/>
                    <a:lstStyle/>
                    <a:p>
                      <a:pPr algn="l" fontAlgn="b"/>
                      <a:r>
                        <a:rPr lang="en-US" sz="1300" u="none" strike="noStrike" dirty="0">
                          <a:effectLst/>
                        </a:rPr>
                        <a:t>Pass</a:t>
                      </a:r>
                      <a:endParaRPr lang="en-US" sz="1300" b="1"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4008873091"/>
                  </a:ext>
                </a:extLst>
              </a:tr>
              <a:tr h="207207">
                <a:tc>
                  <a:txBody>
                    <a:bodyPr/>
                    <a:lstStyle/>
                    <a:p>
                      <a:pPr algn="r" fontAlgn="b"/>
                      <a:r>
                        <a:rPr lang="en-US" sz="1300" u="none" strike="noStrike">
                          <a:effectLst/>
                        </a:rPr>
                        <a:t>0.5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84352100"/>
                  </a:ext>
                </a:extLst>
              </a:tr>
              <a:tr h="207207">
                <a:tc>
                  <a:txBody>
                    <a:bodyPr/>
                    <a:lstStyle/>
                    <a:p>
                      <a:pPr algn="r" fontAlgn="b"/>
                      <a:r>
                        <a:rPr lang="en-US" sz="1300" u="none" strike="noStrike">
                          <a:effectLst/>
                        </a:rPr>
                        <a:t>0.75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260619949"/>
                  </a:ext>
                </a:extLst>
              </a:tr>
              <a:tr h="207207">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93154567"/>
                  </a:ext>
                </a:extLst>
              </a:tr>
              <a:tr h="207207">
                <a:tc>
                  <a:txBody>
                    <a:bodyPr/>
                    <a:lstStyle/>
                    <a:p>
                      <a:pPr algn="r" fontAlgn="b"/>
                      <a:r>
                        <a:rPr lang="en-US" sz="1300" u="none" strike="noStrike" dirty="0">
                          <a:effectLst/>
                        </a:rPr>
                        <a:t>1.25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57897130"/>
                  </a:ext>
                </a:extLst>
              </a:tr>
              <a:tr h="207207">
                <a:tc>
                  <a:txBody>
                    <a:bodyPr/>
                    <a:lstStyle/>
                    <a:p>
                      <a:pPr algn="r" fontAlgn="b"/>
                      <a:r>
                        <a:rPr lang="en-US" sz="1300" u="none" strike="noStrike">
                          <a:effectLst/>
                        </a:rPr>
                        <a:t>1.5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243118446"/>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847318393"/>
                  </a:ext>
                </a:extLst>
              </a:tr>
              <a:tr h="207207">
                <a:tc>
                  <a:txBody>
                    <a:bodyPr/>
                    <a:lstStyle/>
                    <a:p>
                      <a:pPr algn="r" fontAlgn="b"/>
                      <a:r>
                        <a:rPr lang="en-US" sz="1300" u="none" strike="noStrike" dirty="0">
                          <a:effectLst/>
                        </a:rPr>
                        <a:t>1.75</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763481539"/>
                  </a:ext>
                </a:extLst>
              </a:tr>
              <a:tr h="207207">
                <a:tc>
                  <a:txBody>
                    <a:bodyPr/>
                    <a:lstStyle/>
                    <a:p>
                      <a:pPr algn="r" fontAlgn="b"/>
                      <a:r>
                        <a:rPr lang="en-US" sz="1300" u="none" strike="noStrike" dirty="0">
                          <a:effectLst/>
                        </a:rPr>
                        <a:t>2</a:t>
                      </a:r>
                      <a:endParaRPr lang="en-US" sz="1300" b="0" i="0" u="none" strike="noStrike" dirty="0">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53193557"/>
                  </a:ext>
                </a:extLst>
              </a:tr>
              <a:tr h="207207">
                <a:tc>
                  <a:txBody>
                    <a:bodyPr/>
                    <a:lstStyle/>
                    <a:p>
                      <a:pPr algn="r" fontAlgn="b"/>
                      <a:r>
                        <a:rPr lang="en-US" sz="1300" u="none" strike="noStrike">
                          <a:effectLst/>
                        </a:rPr>
                        <a:t>2.25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320552292"/>
                  </a:ext>
                </a:extLst>
              </a:tr>
              <a:tr h="207207">
                <a:tc>
                  <a:txBody>
                    <a:bodyPr/>
                    <a:lstStyle/>
                    <a:p>
                      <a:pPr algn="r" fontAlgn="b"/>
                      <a:r>
                        <a:rPr lang="en-US" sz="1300" u="none" strike="noStrike">
                          <a:effectLst/>
                        </a:rPr>
                        <a:t>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77599741"/>
                  </a:ext>
                </a:extLst>
              </a:tr>
              <a:tr h="207207">
                <a:tc>
                  <a:txBody>
                    <a:bodyPr/>
                    <a:lstStyle/>
                    <a:p>
                      <a:pPr algn="r" fontAlgn="b"/>
                      <a:r>
                        <a:rPr lang="en-US" sz="1300" u="none" strike="noStrike">
                          <a:effectLst/>
                        </a:rPr>
                        <a:t>2.75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692763804"/>
                  </a:ext>
                </a:extLst>
              </a:tr>
              <a:tr h="207207">
                <a:tc>
                  <a:txBody>
                    <a:bodyPr/>
                    <a:lstStyle/>
                    <a:p>
                      <a:pPr algn="r" fontAlgn="b"/>
                      <a:r>
                        <a:rPr lang="en-US" sz="1300" u="none" strike="noStrike">
                          <a:effectLst/>
                        </a:rPr>
                        <a:t>3</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0</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26799616"/>
                  </a:ext>
                </a:extLst>
              </a:tr>
              <a:tr h="207207">
                <a:tc>
                  <a:txBody>
                    <a:bodyPr/>
                    <a:lstStyle/>
                    <a:p>
                      <a:pPr algn="r" fontAlgn="b"/>
                      <a:r>
                        <a:rPr lang="en-US" sz="1300" u="none" strike="noStrike">
                          <a:effectLst/>
                        </a:rPr>
                        <a:t>3.25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075020023"/>
                  </a:ext>
                </a:extLst>
              </a:tr>
              <a:tr h="207207">
                <a:tc>
                  <a:txBody>
                    <a:bodyPr/>
                    <a:lstStyle/>
                    <a:p>
                      <a:pPr algn="r" fontAlgn="b"/>
                      <a:r>
                        <a:rPr lang="en-US" sz="1300" u="none" strike="noStrike">
                          <a:effectLst/>
                        </a:rPr>
                        <a:t>3.5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0</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848686506"/>
                  </a:ext>
                </a:extLst>
              </a:tr>
              <a:tr h="207207">
                <a:tc>
                  <a:txBody>
                    <a:bodyPr/>
                    <a:lstStyle/>
                    <a:p>
                      <a:pPr algn="r" fontAlgn="b"/>
                      <a:r>
                        <a:rPr lang="en-US" sz="1300" u="none" strike="noStrike">
                          <a:effectLst/>
                        </a:rPr>
                        <a:t>4</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651503889"/>
                  </a:ext>
                </a:extLst>
              </a:tr>
              <a:tr h="207207">
                <a:tc>
                  <a:txBody>
                    <a:bodyPr/>
                    <a:lstStyle/>
                    <a:p>
                      <a:pPr algn="r" fontAlgn="b"/>
                      <a:r>
                        <a:rPr lang="en-US" sz="1300" u="none" strike="noStrike">
                          <a:effectLst/>
                        </a:rPr>
                        <a:t>4.25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528247052"/>
                  </a:ext>
                </a:extLst>
              </a:tr>
              <a:tr h="207207">
                <a:tc>
                  <a:txBody>
                    <a:bodyPr/>
                    <a:lstStyle/>
                    <a:p>
                      <a:pPr algn="r" fontAlgn="b"/>
                      <a:r>
                        <a:rPr lang="en-US" sz="1300" u="none" strike="noStrike">
                          <a:effectLst/>
                        </a:rPr>
                        <a:t>4.5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758478267"/>
                  </a:ext>
                </a:extLst>
              </a:tr>
              <a:tr h="207207">
                <a:tc>
                  <a:txBody>
                    <a:bodyPr/>
                    <a:lstStyle/>
                    <a:p>
                      <a:pPr algn="r" fontAlgn="b"/>
                      <a:r>
                        <a:rPr lang="en-US" sz="1300" u="none" strike="noStrike">
                          <a:effectLst/>
                        </a:rPr>
                        <a:t>4.75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647800572"/>
                  </a:ext>
                </a:extLst>
              </a:tr>
              <a:tr h="207207">
                <a:tc>
                  <a:txBody>
                    <a:bodyPr/>
                    <a:lstStyle/>
                    <a:p>
                      <a:pPr algn="r" fontAlgn="b"/>
                      <a:r>
                        <a:rPr lang="en-US" sz="1300" u="none" strike="noStrike">
                          <a:effectLst/>
                        </a:rPr>
                        <a:t>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a:effectLst/>
                        </a:rPr>
                        <a:t>1</a:t>
                      </a:r>
                      <a:endParaRPr lang="en-US" sz="1300" b="0" i="0" u="none" strike="noStrike">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1582516938"/>
                  </a:ext>
                </a:extLst>
              </a:tr>
              <a:tr h="207207">
                <a:tc>
                  <a:txBody>
                    <a:bodyPr/>
                    <a:lstStyle/>
                    <a:p>
                      <a:pPr algn="r" fontAlgn="b"/>
                      <a:r>
                        <a:rPr lang="en-US" sz="1300" u="none" strike="noStrike">
                          <a:effectLst/>
                        </a:rPr>
                        <a:t>5.5</a:t>
                      </a:r>
                      <a:endParaRPr lang="en-US" sz="1300" b="0" i="0" u="none" strike="noStrike">
                        <a:solidFill>
                          <a:srgbClr val="222222"/>
                        </a:solidFill>
                        <a:effectLst/>
                        <a:latin typeface="Arial" panose="020B0604020202020204" pitchFamily="34" charset="0"/>
                      </a:endParaRPr>
                    </a:p>
                  </a:txBody>
                  <a:tcPr marL="8634" marR="8634" marT="8634" marB="0" anchor="b"/>
                </a:tc>
                <a:tc>
                  <a:txBody>
                    <a:bodyPr/>
                    <a:lstStyle/>
                    <a:p>
                      <a:pPr algn="r" fontAlgn="b"/>
                      <a:r>
                        <a:rPr lang="en-US" sz="1300" u="none" strike="noStrike" dirty="0">
                          <a:effectLst/>
                        </a:rPr>
                        <a:t>1</a:t>
                      </a:r>
                      <a:endParaRPr lang="en-US" sz="1300" b="0" i="0" u="none" strike="noStrike" dirty="0">
                        <a:solidFill>
                          <a:srgbClr val="222222"/>
                        </a:solidFill>
                        <a:effectLst/>
                        <a:latin typeface="Arial" panose="020B0604020202020204" pitchFamily="34" charset="0"/>
                      </a:endParaRPr>
                    </a:p>
                  </a:txBody>
                  <a:tcPr marL="8634" marR="8634" marT="8634" marB="0" anchor="b"/>
                </a:tc>
                <a:extLst>
                  <a:ext uri="{0D108BD9-81ED-4DB2-BD59-A6C34878D82A}">
                    <a16:rowId xmlns:a16="http://schemas.microsoft.com/office/drawing/2014/main" val="2431500510"/>
                  </a:ext>
                </a:extLst>
              </a:tr>
            </a:tbl>
          </a:graphicData>
        </a:graphic>
      </p:graphicFrame>
      <p:sp>
        <p:nvSpPr>
          <p:cNvPr id="3" name="Slide Number Placeholder 2">
            <a:extLst>
              <a:ext uri="{FF2B5EF4-FFF2-40B4-BE49-F238E27FC236}">
                <a16:creationId xmlns:a16="http://schemas.microsoft.com/office/drawing/2014/main" id="{C3563493-0C66-0B47-96C9-91F108167226}"/>
              </a:ext>
            </a:extLst>
          </p:cNvPr>
          <p:cNvSpPr>
            <a:spLocks noGrp="1"/>
          </p:cNvSpPr>
          <p:nvPr>
            <p:ph type="sldNum" sz="quarter" idx="12"/>
          </p:nvPr>
        </p:nvSpPr>
        <p:spPr/>
        <p:txBody>
          <a:bodyPr/>
          <a:lstStyle/>
          <a:p>
            <a:fld id="{419A3543-2AD2-8842-ABE5-219686FDD7E3}" type="slidenum">
              <a:rPr lang="en-US" smtClean="0"/>
              <a:t>81</a:t>
            </a:fld>
            <a:endParaRPr lang="en-US"/>
          </a:p>
        </p:txBody>
      </p:sp>
    </p:spTree>
    <p:extLst>
      <p:ext uri="{BB962C8B-B14F-4D97-AF65-F5344CB8AC3E}">
        <p14:creationId xmlns:p14="http://schemas.microsoft.com/office/powerpoint/2010/main" val="3173013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F870-E4CA-C34A-9E14-99E59B540E9A}"/>
              </a:ext>
            </a:extLst>
          </p:cNvPr>
          <p:cNvSpPr>
            <a:spLocks noGrp="1"/>
          </p:cNvSpPr>
          <p:nvPr>
            <p:ph type="title"/>
          </p:nvPr>
        </p:nvSpPr>
        <p:spPr/>
        <p:txBody>
          <a:bodyPr/>
          <a:lstStyle/>
          <a:p>
            <a:r>
              <a:rPr lang="en-US" dirty="0"/>
              <a:t>MLE for logistic regression</a:t>
            </a:r>
          </a:p>
        </p:txBody>
      </p:sp>
      <p:graphicFrame>
        <p:nvGraphicFramePr>
          <p:cNvPr id="4" name="Content Placeholder 3">
            <a:extLst>
              <a:ext uri="{FF2B5EF4-FFF2-40B4-BE49-F238E27FC236}">
                <a16:creationId xmlns:a16="http://schemas.microsoft.com/office/drawing/2014/main" id="{09A7B7B1-D956-E743-9AA3-38D1D7114C16}"/>
              </a:ext>
            </a:extLst>
          </p:cNvPr>
          <p:cNvGraphicFramePr>
            <a:graphicFrameLocks noGrp="1" noChangeAspect="1"/>
          </p:cNvGraphicFramePr>
          <p:nvPr>
            <p:ph idx="1"/>
            <p:extLst>
              <p:ext uri="{D42A27DB-BD31-4B8C-83A1-F6EECF244321}">
                <p14:modId xmlns:p14="http://schemas.microsoft.com/office/powerpoint/2010/main" val="2178558395"/>
              </p:ext>
            </p:extLst>
          </p:nvPr>
        </p:nvGraphicFramePr>
        <p:xfrm>
          <a:off x="998538" y="1285766"/>
          <a:ext cx="9144000" cy="5803900"/>
        </p:xfrm>
        <a:graphic>
          <a:graphicData uri="http://schemas.openxmlformats.org/presentationml/2006/ole">
            <mc:AlternateContent xmlns:mc="http://schemas.openxmlformats.org/markup-compatibility/2006">
              <mc:Choice xmlns:v="urn:schemas-microsoft-com:vml" Requires="v">
                <p:oleObj spid="_x0000_s35022" name="Document" r:id="rId3" imgW="9144000" imgH="5803900" progId="Word.Document.12">
                  <p:embed/>
                </p:oleObj>
              </mc:Choice>
              <mc:Fallback>
                <p:oleObj name="Document" r:id="rId3" imgW="9144000" imgH="5803900" progId="Word.Document.12">
                  <p:embed/>
                  <p:pic>
                    <p:nvPicPr>
                      <p:cNvPr id="0" name=""/>
                      <p:cNvPicPr/>
                      <p:nvPr/>
                    </p:nvPicPr>
                    <p:blipFill>
                      <a:blip r:embed="rId4"/>
                      <a:stretch>
                        <a:fillRect/>
                      </a:stretch>
                    </p:blipFill>
                    <p:spPr>
                      <a:xfrm>
                        <a:off x="998538" y="1285766"/>
                        <a:ext cx="9144000" cy="58039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98DAA6BB-CBE2-B44E-8C9F-DF40A11867FC}"/>
              </a:ext>
            </a:extLst>
          </p:cNvPr>
          <p:cNvSpPr>
            <a:spLocks noGrp="1"/>
          </p:cNvSpPr>
          <p:nvPr>
            <p:ph type="sldNum" sz="quarter" idx="12"/>
          </p:nvPr>
        </p:nvSpPr>
        <p:spPr/>
        <p:txBody>
          <a:bodyPr/>
          <a:lstStyle/>
          <a:p>
            <a:fld id="{419A3543-2AD2-8842-ABE5-219686FDD7E3}" type="slidenum">
              <a:rPr lang="en-US" smtClean="0"/>
              <a:t>82</a:t>
            </a:fld>
            <a:endParaRPr lang="en-US"/>
          </a:p>
        </p:txBody>
      </p:sp>
    </p:spTree>
    <p:extLst>
      <p:ext uri="{BB962C8B-B14F-4D97-AF65-F5344CB8AC3E}">
        <p14:creationId xmlns:p14="http://schemas.microsoft.com/office/powerpoint/2010/main" val="3214659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B634EA7C-C2BE-9E4C-AECD-213024DE6667}"/>
              </a:ext>
            </a:extLst>
          </p:cNvPr>
          <p:cNvGraphicFramePr>
            <a:graphicFrameLocks noGrp="1"/>
          </p:cNvGraphicFramePr>
          <p:nvPr>
            <p:extLst>
              <p:ext uri="{D42A27DB-BD31-4B8C-83A1-F6EECF244321}">
                <p14:modId xmlns:p14="http://schemas.microsoft.com/office/powerpoint/2010/main" val="2268422800"/>
              </p:ext>
            </p:extLst>
          </p:nvPr>
        </p:nvGraphicFramePr>
        <p:xfrm>
          <a:off x="1124462" y="2696754"/>
          <a:ext cx="6613612" cy="1854200"/>
        </p:xfrm>
        <a:graphic>
          <a:graphicData uri="http://schemas.openxmlformats.org/drawingml/2006/table">
            <a:tbl>
              <a:tblPr firstRow="1" bandRow="1">
                <a:tableStyleId>{5C22544A-7EE6-4342-B048-85BDC9FD1C3A}</a:tableStyleId>
              </a:tblPr>
              <a:tblGrid>
                <a:gridCol w="1285105">
                  <a:extLst>
                    <a:ext uri="{9D8B030D-6E8A-4147-A177-3AD203B41FA5}">
                      <a16:colId xmlns:a16="http://schemas.microsoft.com/office/drawing/2014/main" val="1190246639"/>
                    </a:ext>
                  </a:extLst>
                </a:gridCol>
                <a:gridCol w="5328507">
                  <a:extLst>
                    <a:ext uri="{9D8B030D-6E8A-4147-A177-3AD203B41FA5}">
                      <a16:colId xmlns:a16="http://schemas.microsoft.com/office/drawing/2014/main" val="2452212347"/>
                    </a:ext>
                  </a:extLst>
                </a:gridCol>
              </a:tblGrid>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02333330"/>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2751772808"/>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7670144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1673746076"/>
                  </a:ext>
                </a:extLst>
              </a:tr>
              <a:tr h="370840">
                <a:tc>
                  <a:txBody>
                    <a:bodyPr/>
                    <a:lstStyle/>
                    <a:p>
                      <a:endParaRPr lang="en-US" dirty="0">
                        <a:latin typeface="Kaiti SC" panose="02010600040101010101" pitchFamily="2" charset="-122"/>
                        <a:ea typeface="Kaiti SC" panose="0201060004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Kaiti SC" panose="02010600040101010101" pitchFamily="2" charset="-122"/>
                          <a:ea typeface="Kaiti SC" panose="02010600040101010101" pitchFamily="2" charset="-122"/>
                        </a:rPr>
                        <a:t>事件</a:t>
                      </a:r>
                      <a:r>
                        <a:rPr lang="en-US" altLang="zh-CN" dirty="0">
                          <a:latin typeface="Kaiti SC" panose="02010600040101010101" pitchFamily="2" charset="-122"/>
                          <a:ea typeface="Kaiti SC" panose="02010600040101010101" pitchFamily="2" charset="-122"/>
                        </a:rPr>
                        <a:t>B</a:t>
                      </a:r>
                      <a:r>
                        <a:rPr lang="zh-CN" altLang="en-US" dirty="0">
                          <a:latin typeface="Kaiti SC" panose="02010600040101010101" pitchFamily="2" charset="-122"/>
                          <a:ea typeface="Kaiti SC" panose="02010600040101010101" pitchFamily="2" charset="-122"/>
                        </a:rPr>
                        <a:t>给定</a:t>
                      </a:r>
                      <a:r>
                        <a:rPr lang="en-US" altLang="zh-CN" dirty="0">
                          <a:latin typeface="Kaiti SC" panose="02010600040101010101" pitchFamily="2" charset="-122"/>
                          <a:ea typeface="Kaiti SC" panose="02010600040101010101" pitchFamily="2" charset="-122"/>
                        </a:rPr>
                        <a:t>A</a:t>
                      </a:r>
                      <a:r>
                        <a:rPr lang="zh-CN" altLang="en-US" dirty="0">
                          <a:latin typeface="Kaiti SC" panose="02010600040101010101" pitchFamily="2" charset="-122"/>
                          <a:ea typeface="Kaiti SC" panose="02010600040101010101" pitchFamily="2" charset="-122"/>
                        </a:rPr>
                        <a:t>的发生概率 </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条件概率</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a:txBody>
                  <a:tcPr/>
                </a:tc>
                <a:extLst>
                  <a:ext uri="{0D108BD9-81ED-4DB2-BD59-A6C34878D82A}">
                    <a16:rowId xmlns:a16="http://schemas.microsoft.com/office/drawing/2014/main" val="49079380"/>
                  </a:ext>
                </a:extLst>
              </a:tr>
            </a:tbl>
          </a:graphicData>
        </a:graphic>
      </p:graphicFrame>
      <p:sp>
        <p:nvSpPr>
          <p:cNvPr id="2" name="Title 1">
            <a:extLst>
              <a:ext uri="{FF2B5EF4-FFF2-40B4-BE49-F238E27FC236}">
                <a16:creationId xmlns:a16="http://schemas.microsoft.com/office/drawing/2014/main" id="{E59CEDD4-5A1E-8B46-AD2F-A7B1F806ABF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贝叶斯统计方法 </a:t>
            </a:r>
            <a:r>
              <a:rPr lang="en-US" altLang="zh-CN" dirty="0">
                <a:latin typeface="Kaiti SC" panose="02010600040101010101" pitchFamily="2" charset="-122"/>
                <a:ea typeface="Kaiti SC" panose="02010600040101010101" pitchFamily="2" charset="-122"/>
              </a:rPr>
              <a:t>(Bayesian)</a:t>
            </a:r>
            <a:endParaRPr lang="en-US" dirty="0">
              <a:latin typeface="Kaiti SC" panose="02010600040101010101" pitchFamily="2" charset="-122"/>
              <a:ea typeface="Kaiti SC" panose="02010600040101010101" pitchFamily="2" charset="-122"/>
            </a:endParaRPr>
          </a:p>
        </p:txBody>
      </p:sp>
      <p:pic>
        <p:nvPicPr>
          <p:cNvPr id="5" name="Content Placeholder 4">
            <a:extLst>
              <a:ext uri="{FF2B5EF4-FFF2-40B4-BE49-F238E27FC236}">
                <a16:creationId xmlns:a16="http://schemas.microsoft.com/office/drawing/2014/main" id="{CBFACDA0-B6E2-0045-AE13-015929B4EB8E}"/>
              </a:ext>
            </a:extLst>
          </p:cNvPr>
          <p:cNvPicPr>
            <a:picLocks noGrp="1" noChangeAspect="1"/>
          </p:cNvPicPr>
          <p:nvPr>
            <p:ph idx="1"/>
          </p:nvPr>
        </p:nvPicPr>
        <p:blipFill>
          <a:blip r:embed="rId2"/>
          <a:stretch>
            <a:fillRect/>
          </a:stretch>
        </p:blipFill>
        <p:spPr>
          <a:xfrm>
            <a:off x="8951238" y="402196"/>
            <a:ext cx="1930400" cy="2070100"/>
          </a:xfrm>
        </p:spPr>
      </p:pic>
      <p:sp>
        <p:nvSpPr>
          <p:cNvPr id="6" name="TextBox 5">
            <a:extLst>
              <a:ext uri="{FF2B5EF4-FFF2-40B4-BE49-F238E27FC236}">
                <a16:creationId xmlns:a16="http://schemas.microsoft.com/office/drawing/2014/main" id="{55444709-1E28-6640-99BD-2FAB78D81D2F}"/>
              </a:ext>
            </a:extLst>
          </p:cNvPr>
          <p:cNvSpPr txBox="1"/>
          <p:nvPr/>
        </p:nvSpPr>
        <p:spPr>
          <a:xfrm>
            <a:off x="8981162" y="2467628"/>
            <a:ext cx="1891430" cy="646331"/>
          </a:xfrm>
          <a:prstGeom prst="rect">
            <a:avLst/>
          </a:prstGeom>
          <a:noFill/>
        </p:spPr>
        <p:txBody>
          <a:bodyPr wrap="square" rtlCol="0">
            <a:spAutoFit/>
          </a:bodyPr>
          <a:lstStyle/>
          <a:p>
            <a:pPr algn="ctr"/>
            <a:r>
              <a:rPr lang="en-US" altLang="zh-CN" dirty="0"/>
              <a:t>Thomas</a:t>
            </a:r>
            <a:r>
              <a:rPr lang="zh-CN" altLang="en-US" dirty="0"/>
              <a:t> </a:t>
            </a:r>
            <a:r>
              <a:rPr lang="en-US" altLang="zh-CN" dirty="0"/>
              <a:t>Bayes</a:t>
            </a:r>
          </a:p>
          <a:p>
            <a:pPr algn="ctr"/>
            <a:r>
              <a:rPr lang="en-US" altLang="zh-CN" dirty="0"/>
              <a:t>1701-</a:t>
            </a:r>
            <a:r>
              <a:rPr lang="en-US" altLang="zh-CN" dirty="0">
                <a:solidFill>
                  <a:srgbClr val="FF0000"/>
                </a:solidFill>
              </a:rPr>
              <a:t>1761</a:t>
            </a:r>
            <a:endParaRPr lang="en-US" dirty="0">
              <a:solidFill>
                <a:srgbClr val="FF0000"/>
              </a:solidFill>
            </a:endParaRPr>
          </a:p>
        </p:txBody>
      </p:sp>
      <p:pic>
        <p:nvPicPr>
          <p:cNvPr id="8" name="Picture 7">
            <a:extLst>
              <a:ext uri="{FF2B5EF4-FFF2-40B4-BE49-F238E27FC236}">
                <a16:creationId xmlns:a16="http://schemas.microsoft.com/office/drawing/2014/main" id="{18EE8D76-DBFB-BC44-A1AE-DE2A65EDCF77}"/>
              </a:ext>
            </a:extLst>
          </p:cNvPr>
          <p:cNvPicPr>
            <a:picLocks noChangeAspect="1"/>
          </p:cNvPicPr>
          <p:nvPr/>
        </p:nvPicPr>
        <p:blipFill>
          <a:blip r:embed="rId3"/>
          <a:stretch>
            <a:fillRect/>
          </a:stretch>
        </p:blipFill>
        <p:spPr>
          <a:xfrm>
            <a:off x="1205625" y="4809457"/>
            <a:ext cx="2872266" cy="184129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127A27-22F4-5E45-B4D2-BFABECD47798}"/>
                  </a:ext>
                </a:extLst>
              </p:cNvPr>
              <p:cNvSpPr txBox="1"/>
              <p:nvPr/>
            </p:nvSpPr>
            <p:spPr>
              <a:xfrm>
                <a:off x="1374661" y="1870446"/>
                <a:ext cx="331738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en>
                      </m:f>
                    </m:oMath>
                  </m:oMathPara>
                </a14:m>
                <a:endParaRPr lang="en-US" dirty="0"/>
              </a:p>
            </p:txBody>
          </p:sp>
        </mc:Choice>
        <mc:Fallback xmlns="">
          <p:sp>
            <p:nvSpPr>
              <p:cNvPr id="9" name="TextBox 8">
                <a:extLst>
                  <a:ext uri="{FF2B5EF4-FFF2-40B4-BE49-F238E27FC236}">
                    <a16:creationId xmlns:a16="http://schemas.microsoft.com/office/drawing/2014/main" id="{3D127A27-22F4-5E45-B4D2-BFABECD47798}"/>
                  </a:ext>
                </a:extLst>
              </p:cNvPr>
              <p:cNvSpPr txBox="1">
                <a:spLocks noRot="1" noChangeAspect="1" noMove="1" noResize="1" noEditPoints="1" noAdjustHandles="1" noChangeArrowheads="1" noChangeShapeType="1" noTextEdit="1"/>
              </p:cNvSpPr>
              <p:nvPr/>
            </p:nvSpPr>
            <p:spPr>
              <a:xfrm>
                <a:off x="1374661" y="1870446"/>
                <a:ext cx="3317383" cy="586699"/>
              </a:xfrm>
              <a:prstGeom prst="rect">
                <a:avLst/>
              </a:prstGeom>
              <a:blipFill>
                <a:blip r:embed="rId4"/>
                <a:stretch>
                  <a:fillRect l="-1149" r="-1916"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655973-B6E1-5744-8DD2-0E5F808FD1AA}"/>
                  </a:ext>
                </a:extLst>
              </p:cNvPr>
              <p:cNvSpPr txBox="1"/>
              <p:nvPr/>
            </p:nvSpPr>
            <p:spPr>
              <a:xfrm>
                <a:off x="1301017" y="3123212"/>
                <a:ext cx="5416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1F655973-B6E1-5744-8DD2-0E5F808FD1AA}"/>
                  </a:ext>
                </a:extLst>
              </p:cNvPr>
              <p:cNvSpPr txBox="1">
                <a:spLocks noRot="1" noChangeAspect="1" noMove="1" noResize="1" noEditPoints="1" noAdjustHandles="1" noChangeArrowheads="1" noChangeShapeType="1" noTextEdit="1"/>
              </p:cNvSpPr>
              <p:nvPr/>
            </p:nvSpPr>
            <p:spPr>
              <a:xfrm>
                <a:off x="1301017" y="3123212"/>
                <a:ext cx="541687" cy="276999"/>
              </a:xfrm>
              <a:prstGeom prst="rect">
                <a:avLst/>
              </a:prstGeom>
              <a:blipFill>
                <a:blip r:embed="rId5"/>
                <a:stretch>
                  <a:fillRect l="-6818" r="-13636"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2A5BAD-F792-6B4A-A45F-E7DDF613B525}"/>
                  </a:ext>
                </a:extLst>
              </p:cNvPr>
              <p:cNvSpPr txBox="1"/>
              <p:nvPr/>
            </p:nvSpPr>
            <p:spPr>
              <a:xfrm>
                <a:off x="1290755" y="3501080"/>
                <a:ext cx="5520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CD2A5BAD-F792-6B4A-A45F-E7DDF613B525}"/>
                  </a:ext>
                </a:extLst>
              </p:cNvPr>
              <p:cNvSpPr txBox="1">
                <a:spLocks noRot="1" noChangeAspect="1" noMove="1" noResize="1" noEditPoints="1" noAdjustHandles="1" noChangeArrowheads="1" noChangeShapeType="1" noTextEdit="1"/>
              </p:cNvSpPr>
              <p:nvPr/>
            </p:nvSpPr>
            <p:spPr>
              <a:xfrm>
                <a:off x="1290755" y="3501080"/>
                <a:ext cx="552074" cy="276999"/>
              </a:xfrm>
              <a:prstGeom prst="rect">
                <a:avLst/>
              </a:prstGeom>
              <a:blipFill>
                <a:blip r:embed="rId6"/>
                <a:stretch>
                  <a:fillRect l="-9091" t="-4762" r="-13636" b="-3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D3E4E-CED2-E742-92EE-27A1D281143E}"/>
                  </a:ext>
                </a:extLst>
              </p:cNvPr>
              <p:cNvSpPr txBox="1"/>
              <p:nvPr/>
            </p:nvSpPr>
            <p:spPr>
              <a:xfrm>
                <a:off x="1294870" y="3875907"/>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A9FD3E4E-CED2-E742-92EE-27A1D281143E}"/>
                  </a:ext>
                </a:extLst>
              </p:cNvPr>
              <p:cNvSpPr txBox="1">
                <a:spLocks noRot="1" noChangeAspect="1" noMove="1" noResize="1" noEditPoints="1" noAdjustHandles="1" noChangeArrowheads="1" noChangeShapeType="1" noTextEdit="1"/>
              </p:cNvSpPr>
              <p:nvPr/>
            </p:nvSpPr>
            <p:spPr>
              <a:xfrm>
                <a:off x="1294870" y="3875907"/>
                <a:ext cx="773930" cy="276999"/>
              </a:xfrm>
              <a:prstGeom prst="rect">
                <a:avLst/>
              </a:prstGeom>
              <a:blipFill>
                <a:blip r:embed="rId7"/>
                <a:stretch>
                  <a:fillRect l="-6452"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0513F8-76E5-9648-853B-7B1AFCB22387}"/>
                  </a:ext>
                </a:extLst>
              </p:cNvPr>
              <p:cNvSpPr txBox="1"/>
              <p:nvPr/>
            </p:nvSpPr>
            <p:spPr>
              <a:xfrm>
                <a:off x="1274278" y="4238375"/>
                <a:ext cx="7739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670513F8-76E5-9648-853B-7B1AFCB22387}"/>
                  </a:ext>
                </a:extLst>
              </p:cNvPr>
              <p:cNvSpPr txBox="1">
                <a:spLocks noRot="1" noChangeAspect="1" noMove="1" noResize="1" noEditPoints="1" noAdjustHandles="1" noChangeArrowheads="1" noChangeShapeType="1" noTextEdit="1"/>
              </p:cNvSpPr>
              <p:nvPr/>
            </p:nvSpPr>
            <p:spPr>
              <a:xfrm>
                <a:off x="1274278" y="4238375"/>
                <a:ext cx="773930" cy="276999"/>
              </a:xfrm>
              <a:prstGeom prst="rect">
                <a:avLst/>
              </a:prstGeom>
              <a:blipFill>
                <a:blip r:embed="rId8"/>
                <a:stretch>
                  <a:fillRect l="-4839" r="-9677" b="-304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102A531-C143-CF45-9F4D-8F5A158811EC}"/>
              </a:ext>
            </a:extLst>
          </p:cNvPr>
          <p:cNvSpPr/>
          <p:nvPr/>
        </p:nvSpPr>
        <p:spPr>
          <a:xfrm>
            <a:off x="5803561" y="4850199"/>
            <a:ext cx="6256633" cy="1384995"/>
          </a:xfrm>
          <a:prstGeom prst="rect">
            <a:avLst/>
          </a:prstGeom>
        </p:spPr>
        <p:txBody>
          <a:bodyPr wrap="square">
            <a:spAutoFit/>
          </a:bodyPr>
          <a:lstStyle/>
          <a:p>
            <a:r>
              <a:rPr lang="en-US" sz="1400" dirty="0">
                <a:solidFill>
                  <a:srgbClr val="222222"/>
                </a:solidFill>
                <a:latin typeface="Arial" panose="020B0604020202020204" pitchFamily="34" charset="0"/>
              </a:rPr>
              <a:t>Bayes, Thomas</a:t>
            </a:r>
            <a:r>
              <a:rPr lang="en-US" altLang="zh-CN" sz="1400" dirty="0">
                <a:solidFill>
                  <a:srgbClr val="222222"/>
                </a:solidFill>
                <a:latin typeface="Arial" panose="020B0604020202020204" pitchFamily="34" charset="0"/>
              </a:rPr>
              <a:t>,</a:t>
            </a:r>
            <a:endParaRPr lang="en-US" sz="1400" dirty="0">
              <a:solidFill>
                <a:srgbClr val="222222"/>
              </a:solidFill>
              <a:latin typeface="Arial" panose="020B0604020202020204" pitchFamily="34" charset="0"/>
            </a:endParaRPr>
          </a:p>
          <a:p>
            <a:r>
              <a:rPr lang="en-US" sz="1400" b="1" u="sng" dirty="0">
                <a:solidFill>
                  <a:srgbClr val="663366"/>
                </a:solidFill>
                <a:latin typeface="Arial" panose="020B0604020202020204" pitchFamily="34" charset="0"/>
              </a:rPr>
              <a:t>An Essay towards solving a Problem in the Doctrine of Chance. </a:t>
            </a:r>
            <a:br>
              <a:rPr lang="en-US" sz="1400" dirty="0">
                <a:solidFill>
                  <a:srgbClr val="663366"/>
                </a:solidFill>
                <a:latin typeface="Arial" panose="020B0604020202020204" pitchFamily="34" charset="0"/>
              </a:rPr>
            </a:br>
            <a:r>
              <a:rPr lang="en-US" sz="1400" dirty="0">
                <a:solidFill>
                  <a:srgbClr val="663366"/>
                </a:solidFill>
                <a:latin typeface="Arial" panose="020B0604020202020204" pitchFamily="34" charset="0"/>
              </a:rPr>
              <a:t>By the late Rev. Mr. Bayes, communicated by Mr. Price, in a letter to John Canton, A. M. F. R. S.</a:t>
            </a:r>
            <a:endParaRPr lang="en-US" sz="1400" dirty="0">
              <a:solidFill>
                <a:srgbClr val="222222"/>
              </a:solidFill>
              <a:latin typeface="Arial" panose="020B0604020202020204" pitchFamily="34" charset="0"/>
            </a:endParaRPr>
          </a:p>
          <a:p>
            <a:r>
              <a:rPr lang="en-US" sz="1400" i="1" dirty="0">
                <a:solidFill>
                  <a:srgbClr val="222222"/>
                </a:solidFill>
                <a:latin typeface="Arial" panose="020B0604020202020204" pitchFamily="34" charset="0"/>
              </a:rPr>
              <a:t>Philosophical Transactions of the Royal Society of London</a:t>
            </a:r>
            <a:r>
              <a:rPr lang="en-US" sz="1400" dirty="0">
                <a:solidFill>
                  <a:srgbClr val="222222"/>
                </a:solidFill>
                <a:latin typeface="Arial" panose="020B0604020202020204" pitchFamily="34" charset="0"/>
              </a:rPr>
              <a:t>. </a:t>
            </a:r>
            <a:r>
              <a:rPr lang="en-US" altLang="zh-CN" sz="1400" u="sng" dirty="0">
                <a:solidFill>
                  <a:srgbClr val="FF0000"/>
                </a:solidFill>
                <a:latin typeface="Arial" panose="020B0604020202020204" pitchFamily="34" charset="0"/>
              </a:rPr>
              <a:t>1763</a:t>
            </a:r>
            <a:r>
              <a:rPr lang="en-US" altLang="zh-CN" sz="1400" dirty="0">
                <a:solidFill>
                  <a:srgbClr val="222222"/>
                </a:solidFill>
                <a:latin typeface="Arial" panose="020B0604020202020204" pitchFamily="34" charset="0"/>
              </a:rPr>
              <a:t>,</a:t>
            </a:r>
            <a:r>
              <a:rPr lang="zh-CN" altLang="en-US" sz="1400" dirty="0">
                <a:solidFill>
                  <a:srgbClr val="222222"/>
                </a:solidFill>
                <a:latin typeface="Arial" panose="020B0604020202020204" pitchFamily="34" charset="0"/>
              </a:rPr>
              <a:t> </a:t>
            </a:r>
            <a:r>
              <a:rPr lang="en-US" sz="1400" b="1" dirty="0">
                <a:solidFill>
                  <a:srgbClr val="222222"/>
                </a:solidFill>
                <a:latin typeface="Arial" panose="020B0604020202020204" pitchFamily="34" charset="0"/>
              </a:rPr>
              <a:t>53</a:t>
            </a:r>
            <a:r>
              <a:rPr lang="en-US" sz="1400" dirty="0">
                <a:solidFill>
                  <a:srgbClr val="222222"/>
                </a:solidFill>
                <a:latin typeface="Arial" panose="020B0604020202020204" pitchFamily="34" charset="0"/>
              </a:rPr>
              <a:t> (0): 370–418.</a:t>
            </a:r>
            <a:endParaRPr lang="en-US" sz="1400" dirty="0"/>
          </a:p>
        </p:txBody>
      </p:sp>
      <p:sp>
        <p:nvSpPr>
          <p:cNvPr id="3" name="Slide Number Placeholder 2">
            <a:extLst>
              <a:ext uri="{FF2B5EF4-FFF2-40B4-BE49-F238E27FC236}">
                <a16:creationId xmlns:a16="http://schemas.microsoft.com/office/drawing/2014/main" id="{ED66AB1C-6F88-F64E-8936-33FAE3465130}"/>
              </a:ext>
            </a:extLst>
          </p:cNvPr>
          <p:cNvSpPr>
            <a:spLocks noGrp="1"/>
          </p:cNvSpPr>
          <p:nvPr>
            <p:ph type="sldNum" sz="quarter" idx="12"/>
          </p:nvPr>
        </p:nvSpPr>
        <p:spPr/>
        <p:txBody>
          <a:bodyPr/>
          <a:lstStyle/>
          <a:p>
            <a:fld id="{419A3543-2AD2-8842-ABE5-219686FDD7E3}" type="slidenum">
              <a:rPr lang="en-US" smtClean="0"/>
              <a:t>83</a:t>
            </a:fld>
            <a:endParaRPr lang="en-US"/>
          </a:p>
        </p:txBody>
      </p:sp>
    </p:spTree>
    <p:extLst>
      <p:ext uri="{BB962C8B-B14F-4D97-AF65-F5344CB8AC3E}">
        <p14:creationId xmlns:p14="http://schemas.microsoft.com/office/powerpoint/2010/main" val="4054582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BD88-4DB8-C44A-A2D0-6492D95D9BC0}"/>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2C6126B3-C496-1448-B680-160DEDB9C62C}"/>
              </a:ext>
            </a:extLst>
          </p:cNvPr>
          <p:cNvSpPr>
            <a:spLocks noGrp="1"/>
          </p:cNvSpPr>
          <p:nvPr>
            <p:ph idx="1"/>
          </p:nvPr>
        </p:nvSpPr>
        <p:spPr>
          <a:xfrm>
            <a:off x="838200" y="1825625"/>
            <a:ext cx="10515600" cy="1603375"/>
          </a:xfrm>
        </p:spPr>
        <p:txBody>
          <a:bodyPr>
            <a:normAutofit/>
          </a:bodyPr>
          <a:lstStyle/>
          <a:p>
            <a:r>
              <a:rPr lang="zh-CN" altLang="en-US" sz="2400" dirty="0">
                <a:latin typeface="Kaiti SC" panose="02010600040101010101" pitchFamily="2" charset="-122"/>
                <a:ea typeface="Kaiti SC" panose="02010600040101010101" pitchFamily="2" charset="-122"/>
              </a:rPr>
              <a:t>假设乙型肝炎的发病率是</a:t>
            </a:r>
            <a:r>
              <a:rPr lang="en-US" altLang="zh-CN" sz="2400" dirty="0">
                <a:latin typeface="Kaiti SC" panose="02010600040101010101" pitchFamily="2" charset="-122"/>
                <a:ea typeface="Kaiti SC" panose="02010600040101010101" pitchFamily="2" charset="-122"/>
              </a:rPr>
              <a:t>0.5%</a:t>
            </a:r>
          </a:p>
          <a:p>
            <a:r>
              <a:rPr lang="zh-CN" altLang="en-US" sz="2400" dirty="0">
                <a:latin typeface="Kaiti SC" panose="02010600040101010101" pitchFamily="2" charset="-122"/>
                <a:ea typeface="Kaiti SC" panose="02010600040101010101" pitchFamily="2" charset="-122"/>
              </a:rPr>
              <a:t>现在测试试剂的</a:t>
            </a:r>
            <a:r>
              <a:rPr lang="en-US" altLang="zh-CN" sz="2400" dirty="0">
                <a:solidFill>
                  <a:srgbClr val="FF0000"/>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真阳性率，和</a:t>
            </a:r>
            <a:r>
              <a:rPr lang="en-US" altLang="zh-CN" sz="2400" dirty="0">
                <a:solidFill>
                  <a:schemeClr val="accent5"/>
                </a:solidFill>
                <a:latin typeface="Kaiti SC" panose="02010600040101010101" pitchFamily="2" charset="-122"/>
                <a:ea typeface="Kaiti SC" panose="02010600040101010101" pitchFamily="2" charset="-122"/>
              </a:rPr>
              <a:t>99%</a:t>
            </a:r>
            <a:r>
              <a:rPr lang="zh-CN" altLang="en-US" sz="2400" dirty="0">
                <a:latin typeface="Kaiti SC" panose="02010600040101010101" pitchFamily="2" charset="-122"/>
                <a:ea typeface="Kaiti SC" panose="02010600040101010101" pitchFamily="2" charset="-122"/>
              </a:rPr>
              <a:t>的真阴性率</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如果现在一个人，测试结果是阳性，那么其真实的乙型肝炎可能性是多少</a:t>
            </a:r>
            <a:endParaRPr lang="en-US" sz="2400"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D8AEA2-0656-0C49-9561-D7A9A68AB609}"/>
                  </a:ext>
                </a:extLst>
              </p:cNvPr>
              <p:cNvSpPr txBox="1"/>
              <p:nvPr/>
            </p:nvSpPr>
            <p:spPr>
              <a:xfrm>
                <a:off x="1142985" y="3540209"/>
                <a:ext cx="10634193"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𝐷𝑖𝑠𝑒𝑎𝑠𝑒</m:t>
                          </m:r>
                        </m:e>
                        <m:e>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e>
                              <m:r>
                                <a:rPr lang="en-US" altLang="zh-CN" b="0" i="1" smtClean="0">
                                  <a:latin typeface="Cambria Math" panose="02040503050406030204" pitchFamily="18" charset="0"/>
                                </a:rPr>
                                <m:t>𝐷𝑖𝑠𝑒𝑎𝑠𝑒</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𝐷𝑖𝑠𝑒𝑎𝑠𝑒</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𝐷𝑖𝑠𝑒𝑎𝑠𝑒</m:t>
                          </m:r>
                          <m:r>
                            <a:rPr lang="en-US" altLang="zh-CN" b="0" i="1" smtClean="0">
                              <a:highlight>
                                <a:srgbClr val="FFFF00"/>
                              </a:highlight>
                              <a:latin typeface="Cambria Math" panose="02040503050406030204" pitchFamily="18" charset="0"/>
                            </a:rPr>
                            <m:t>)</m:t>
                          </m:r>
                        </m:num>
                        <m:den>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𝑃</m:t>
                          </m:r>
                          <m:d>
                            <m:dPr>
                              <m:ctrlPr>
                                <a:rPr lang="en-US" altLang="zh-CN" b="0" i="1" smtClean="0">
                                  <a:highlight>
                                    <a:srgbClr val="FFFF00"/>
                                  </a:highlight>
                                  <a:latin typeface="Cambria Math" panose="02040503050406030204" pitchFamily="18" charset="0"/>
                                </a:rPr>
                              </m:ctrlPr>
                            </m:dPr>
                            <m:e>
                              <m:r>
                                <a:rPr lang="en-US" altLang="zh-CN" b="0" i="1" smtClean="0">
                                  <a:highlight>
                                    <a:srgbClr val="FFFF00"/>
                                  </a:highlight>
                                  <a:latin typeface="Cambria Math" panose="02040503050406030204" pitchFamily="18" charset="0"/>
                                </a:rPr>
                                <m:t>+</m:t>
                              </m:r>
                            </m:e>
                            <m:e>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𝐷𝑖𝑠𝑒𝑎𝑠𝑒</m:t>
                              </m:r>
                            </m:e>
                          </m:d>
                          <m:r>
                            <a:rPr lang="en-US" altLang="zh-CN" b="0" i="1" smtClean="0">
                              <a:highlight>
                                <a:srgbClr val="FFFF00"/>
                              </a:highlight>
                              <a:latin typeface="Cambria Math" panose="02040503050406030204" pitchFamily="18" charset="0"/>
                            </a:rPr>
                            <m:t>𝑃</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𝑁𝑜</m:t>
                          </m:r>
                          <m:r>
                            <a:rPr lang="zh-CN" altLang="en-US" b="0" i="1" smtClean="0">
                              <a:highlight>
                                <a:srgbClr val="FFFF00"/>
                              </a:highlight>
                              <a:latin typeface="Cambria Math" panose="02040503050406030204" pitchFamily="18" charset="0"/>
                            </a:rPr>
                            <m:t> </m:t>
                          </m:r>
                          <m:r>
                            <a:rPr lang="en-US" altLang="zh-CN" b="0" i="1" smtClean="0">
                              <a:highlight>
                                <a:srgbClr val="FFFF00"/>
                              </a:highlight>
                              <a:latin typeface="Cambria Math" panose="02040503050406030204" pitchFamily="18" charset="0"/>
                            </a:rPr>
                            <m:t>𝑑𝑖𝑠𝑒𝑎𝑠𝑒</m:t>
                          </m:r>
                          <m:r>
                            <a:rPr lang="en-US" altLang="zh-CN" b="0" i="1" smtClean="0">
                              <a:highlight>
                                <a:srgbClr val="FFFF00"/>
                              </a:highlight>
                              <a:latin typeface="Cambria Math" panose="02040503050406030204" pitchFamily="18" charset="0"/>
                            </a:rPr>
                            <m:t>)</m:t>
                          </m:r>
                        </m:den>
                      </m:f>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FCD8AEA2-0656-0C49-9561-D7A9A68AB609}"/>
                  </a:ext>
                </a:extLst>
              </p:cNvPr>
              <p:cNvSpPr txBox="1">
                <a:spLocks noRot="1" noChangeAspect="1" noMove="1" noResize="1" noEditPoints="1" noAdjustHandles="1" noChangeArrowheads="1" noChangeShapeType="1" noTextEdit="1"/>
              </p:cNvSpPr>
              <p:nvPr/>
            </p:nvSpPr>
            <p:spPr>
              <a:xfrm>
                <a:off x="1142985" y="3540209"/>
                <a:ext cx="10634193" cy="586699"/>
              </a:xfrm>
              <a:prstGeom prst="rect">
                <a:avLst/>
              </a:prstGeom>
              <a:blipFill>
                <a:blip r:embed="rId2"/>
                <a:stretch>
                  <a:fillRect t="-2128" r="-23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1528E4-2343-844C-821D-F274B38D6956}"/>
                  </a:ext>
                </a:extLst>
              </p:cNvPr>
              <p:cNvSpPr txBox="1"/>
              <p:nvPr/>
            </p:nvSpPr>
            <p:spPr>
              <a:xfrm>
                <a:off x="1204768" y="4627607"/>
                <a:ext cx="3582712"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highlight>
                                <a:srgbClr val="FFFF00"/>
                              </a:highlight>
                              <a:latin typeface="Cambria Math" panose="02040503050406030204" pitchFamily="18" charset="0"/>
                            </a:rPr>
                          </m:ctrlPr>
                        </m:fPr>
                        <m:num>
                          <m:r>
                            <a:rPr lang="en-US" altLang="zh-CN" b="0" i="1" smtClean="0">
                              <a:highlight>
                                <a:srgbClr val="FFFF00"/>
                              </a:highlight>
                              <a:latin typeface="Cambria Math" panose="02040503050406030204" pitchFamily="18" charset="0"/>
                            </a:rPr>
                            <m:t>0.99×0.005</m:t>
                          </m:r>
                        </m:num>
                        <m:den>
                          <m:r>
                            <a:rPr lang="en-US" altLang="zh-CN" i="1">
                              <a:highlight>
                                <a:srgbClr val="FFFF00"/>
                              </a:highlight>
                              <a:latin typeface="Cambria Math" panose="02040503050406030204" pitchFamily="18" charset="0"/>
                            </a:rPr>
                            <m:t>0.99×0.005</m:t>
                          </m:r>
                          <m:r>
                            <a:rPr lang="en-US" altLang="zh-CN" b="0" i="1" smtClean="0">
                              <a:highlight>
                                <a:srgbClr val="FFFF00"/>
                              </a:highlight>
                              <a:latin typeface="Cambria Math" panose="02040503050406030204" pitchFamily="18" charset="0"/>
                            </a:rPr>
                            <m:t>+0.01×0.995</m:t>
                          </m:r>
                        </m:den>
                      </m:f>
                      <m:r>
                        <a:rPr lang="en-US" i="1" smtClean="0">
                          <a:highlight>
                            <a:srgbClr val="FFFF00"/>
                          </a:highlight>
                          <a:latin typeface="Cambria Math" panose="02040503050406030204" pitchFamily="18" charset="0"/>
                          <a:ea typeface="Cambria Math" panose="02040503050406030204" pitchFamily="18" charset="0"/>
                        </a:rPr>
                        <m:t>≈</m:t>
                      </m:r>
                      <m:r>
                        <a:rPr lang="en-US" altLang="zh-CN" b="0" i="1" smtClean="0">
                          <a:highlight>
                            <a:srgbClr val="FFFF00"/>
                          </a:highlight>
                          <a:latin typeface="Cambria Math" panose="02040503050406030204" pitchFamily="18" charset="0"/>
                          <a:ea typeface="Cambria Math" panose="02040503050406030204" pitchFamily="18" charset="0"/>
                        </a:rPr>
                        <m:t>33.2%</m:t>
                      </m:r>
                    </m:oMath>
                  </m:oMathPara>
                </a14:m>
                <a:endParaRPr lang="en-US" dirty="0">
                  <a:highlight>
                    <a:srgbClr val="FFFF00"/>
                  </a:highlight>
                </a:endParaRPr>
              </a:p>
            </p:txBody>
          </p:sp>
        </mc:Choice>
        <mc:Fallback xmlns="">
          <p:sp>
            <p:nvSpPr>
              <p:cNvPr id="6" name="TextBox 5">
                <a:extLst>
                  <a:ext uri="{FF2B5EF4-FFF2-40B4-BE49-F238E27FC236}">
                    <a16:creationId xmlns:a16="http://schemas.microsoft.com/office/drawing/2014/main" id="{AF1528E4-2343-844C-821D-F274B38D6956}"/>
                  </a:ext>
                </a:extLst>
              </p:cNvPr>
              <p:cNvSpPr txBox="1">
                <a:spLocks noRot="1" noChangeAspect="1" noMove="1" noResize="1" noEditPoints="1" noAdjustHandles="1" noChangeArrowheads="1" noChangeShapeType="1" noTextEdit="1"/>
              </p:cNvSpPr>
              <p:nvPr/>
            </p:nvSpPr>
            <p:spPr>
              <a:xfrm>
                <a:off x="1204768" y="4627607"/>
                <a:ext cx="3582712" cy="530594"/>
              </a:xfrm>
              <a:prstGeom prst="rect">
                <a:avLst/>
              </a:prstGeom>
              <a:blipFill>
                <a:blip r:embed="rId3"/>
                <a:stretch>
                  <a:fillRect l="-707" r="-1060" b="-1395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09A9994-460A-3E49-9E2E-A509B07DD043}"/>
              </a:ext>
            </a:extLst>
          </p:cNvPr>
          <p:cNvSpPr txBox="1"/>
          <p:nvPr/>
        </p:nvSpPr>
        <p:spPr>
          <a:xfrm>
            <a:off x="1062681" y="5869459"/>
            <a:ext cx="6388443" cy="523220"/>
          </a:xfrm>
          <a:prstGeom prst="rect">
            <a:avLst/>
          </a:prstGeom>
          <a:noFill/>
        </p:spPr>
        <p:txBody>
          <a:bodyPr wrap="square" rtlCol="0">
            <a:spAutoFit/>
          </a:bodyPr>
          <a:lstStyle/>
          <a:p>
            <a:r>
              <a:rPr lang="zh-CN" altLang="en-US" sz="2800" u="sng" dirty="0">
                <a:latin typeface="Kaiti SC" panose="02010600040101010101" pitchFamily="2" charset="-122"/>
                <a:ea typeface="Kaiti SC" panose="02010600040101010101" pitchFamily="2" charset="-122"/>
              </a:rPr>
              <a:t>有</a:t>
            </a:r>
            <a:r>
              <a:rPr lang="en-US" altLang="zh-CN" sz="2800" u="sng" dirty="0">
                <a:latin typeface="Kaiti SC" panose="02010600040101010101" pitchFamily="2" charset="-122"/>
                <a:ea typeface="Kaiti SC" panose="02010600040101010101" pitchFamily="2" charset="-122"/>
              </a:rPr>
              <a:t>67%</a:t>
            </a:r>
            <a:r>
              <a:rPr lang="zh-CN" altLang="en-US" sz="2800" u="sng" dirty="0">
                <a:latin typeface="Kaiti SC" panose="02010600040101010101" pitchFamily="2" charset="-122"/>
                <a:ea typeface="Kaiti SC" panose="02010600040101010101" pitchFamily="2" charset="-122"/>
              </a:rPr>
              <a:t>的可能性，</a:t>
            </a:r>
            <a:r>
              <a:rPr lang="en-US" altLang="zh-CN" sz="2800" u="sng" dirty="0">
                <a:latin typeface="Kaiti SC" panose="02010600040101010101" pitchFamily="2" charset="-122"/>
                <a:ea typeface="Kaiti SC" panose="02010600040101010101" pitchFamily="2" charset="-122"/>
              </a:rPr>
              <a:t>TA</a:t>
            </a:r>
            <a:r>
              <a:rPr lang="zh-CN" altLang="en-US" sz="2800" u="sng" dirty="0">
                <a:latin typeface="Kaiti SC" panose="02010600040101010101" pitchFamily="2" charset="-122"/>
                <a:ea typeface="Kaiti SC" panose="02010600040101010101" pitchFamily="2" charset="-122"/>
              </a:rPr>
              <a:t>没有病！</a:t>
            </a:r>
            <a:endParaRPr lang="en-US" sz="2800" u="sng" dirty="0">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C7DEFE7F-4D71-A44E-B596-47EEB109B056}"/>
              </a:ext>
            </a:extLst>
          </p:cNvPr>
          <p:cNvPicPr>
            <a:picLocks noChangeAspect="1"/>
          </p:cNvPicPr>
          <p:nvPr/>
        </p:nvPicPr>
        <p:blipFill>
          <a:blip r:embed="rId4"/>
          <a:stretch>
            <a:fillRect/>
          </a:stretch>
        </p:blipFill>
        <p:spPr>
          <a:xfrm>
            <a:off x="6663851" y="4455292"/>
            <a:ext cx="2248247" cy="2402707"/>
          </a:xfrm>
          <a:prstGeom prst="rect">
            <a:avLst/>
          </a:prstGeom>
        </p:spPr>
      </p:pic>
      <p:sp>
        <p:nvSpPr>
          <p:cNvPr id="5" name="Slide Number Placeholder 4">
            <a:extLst>
              <a:ext uri="{FF2B5EF4-FFF2-40B4-BE49-F238E27FC236}">
                <a16:creationId xmlns:a16="http://schemas.microsoft.com/office/drawing/2014/main" id="{01006D60-E666-0046-AF86-7EE9BEA448F0}"/>
              </a:ext>
            </a:extLst>
          </p:cNvPr>
          <p:cNvSpPr>
            <a:spLocks noGrp="1"/>
          </p:cNvSpPr>
          <p:nvPr>
            <p:ph type="sldNum" sz="quarter" idx="12"/>
          </p:nvPr>
        </p:nvSpPr>
        <p:spPr/>
        <p:txBody>
          <a:bodyPr/>
          <a:lstStyle/>
          <a:p>
            <a:fld id="{419A3543-2AD2-8842-ABE5-219686FDD7E3}" type="slidenum">
              <a:rPr lang="en-US" smtClean="0"/>
              <a:t>84</a:t>
            </a:fld>
            <a:endParaRPr lang="en-US"/>
          </a:p>
        </p:txBody>
      </p:sp>
    </p:spTree>
    <p:extLst>
      <p:ext uri="{BB962C8B-B14F-4D97-AF65-F5344CB8AC3E}">
        <p14:creationId xmlns:p14="http://schemas.microsoft.com/office/powerpoint/2010/main" val="23125495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1930-45CC-BB43-BA2F-65B4D66C5842}"/>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硬币实例</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EA25E8C3-057B-C14F-8BF3-2E1DCA29DB21}"/>
              </a:ext>
            </a:extLst>
          </p:cNvPr>
          <p:cNvSpPr>
            <a:spLocks noGrp="1"/>
          </p:cNvSpPr>
          <p:nvPr>
            <p:ph idx="1"/>
          </p:nvPr>
        </p:nvSpPr>
        <p:spPr>
          <a:xfrm>
            <a:off x="838200" y="1825625"/>
            <a:ext cx="10515600" cy="2195230"/>
          </a:xfrm>
        </p:spPr>
        <p:txBody>
          <a:bodyPr/>
          <a:lstStyle/>
          <a:p>
            <a:r>
              <a:rPr lang="zh-CN" altLang="en-US" dirty="0">
                <a:latin typeface="Kaiti SC" panose="02010600040101010101" pitchFamily="2" charset="-122"/>
                <a:ea typeface="Kaiti SC" panose="02010600040101010101" pitchFamily="2" charset="-122"/>
              </a:rPr>
              <a:t>有两枚硬币，</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FF00"/>
                </a:highlight>
                <a:latin typeface="Kaiti SC" panose="02010600040101010101" pitchFamily="2" charset="-122"/>
                <a:ea typeface="Kaiti SC" panose="02010600040101010101" pitchFamily="2" charset="-122"/>
              </a:rPr>
              <a:t>正常</a:t>
            </a:r>
            <a:r>
              <a:rPr lang="zh-CN" altLang="en-US" dirty="0">
                <a:latin typeface="Kaiti SC" panose="02010600040101010101" pitchFamily="2" charset="-122"/>
                <a:ea typeface="Kaiti SC" panose="02010600040101010101" pitchFamily="2" charset="-122"/>
              </a:rPr>
              <a:t>硬币</a:t>
            </a:r>
            <a:r>
              <a:rPr lang="en-AU" altLang="zh-CN" dirty="0">
                <a:latin typeface="Kaiti SC" panose="02010600040101010101" pitchFamily="2" charset="-122"/>
                <a:ea typeface="Kaiti SC" panose="02010600040101010101" pitchFamily="2" charset="-122"/>
              </a:rPr>
              <a:t>(99%)</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一枚</a:t>
            </a:r>
            <a:r>
              <a:rPr lang="zh-CN" altLang="en-US" dirty="0">
                <a:highlight>
                  <a:srgbClr val="FF00FF"/>
                </a:highlight>
                <a:latin typeface="Kaiti SC" panose="02010600040101010101" pitchFamily="2" charset="-122"/>
                <a:ea typeface="Kaiti SC" panose="02010600040101010101" pitchFamily="2" charset="-122"/>
              </a:rPr>
              <a:t>作弊</a:t>
            </a:r>
            <a:r>
              <a:rPr lang="zh-CN" altLang="en-US" dirty="0">
                <a:latin typeface="Kaiti SC" panose="02010600040101010101" pitchFamily="2" charset="-122"/>
                <a:ea typeface="Kaiti SC" panose="02010600040101010101" pitchFamily="2" charset="-122"/>
              </a:rPr>
              <a:t>的硬币，两面是正面 </a:t>
            </a:r>
            <a:r>
              <a:rPr lang="en-AU" altLang="zh-CN" dirty="0">
                <a:latin typeface="Kaiti SC" panose="02010600040101010101" pitchFamily="2" charset="-122"/>
                <a:ea typeface="Kaiti SC" panose="02010600040101010101" pitchFamily="2" charset="-122"/>
              </a:rPr>
              <a:t>(1%)</a:t>
            </a:r>
          </a:p>
          <a:p>
            <a:r>
              <a:rPr lang="zh-CN" altLang="en-AU" dirty="0">
                <a:latin typeface="Kaiti SC" panose="02010600040101010101" pitchFamily="2" charset="-122"/>
                <a:ea typeface="Kaiti SC" panose="02010600040101010101" pitchFamily="2" charset="-122"/>
              </a:rPr>
              <a:t>假设</a:t>
            </a:r>
            <a:r>
              <a:rPr lang="zh-CN" altLang="en-US" dirty="0">
                <a:latin typeface="Kaiti SC" panose="02010600040101010101" pitchFamily="2" charset="-122"/>
                <a:ea typeface="Kaiti SC" panose="02010600040101010101" pitchFamily="2" charset="-122"/>
              </a:rPr>
              <a:t>现在连续看到</a:t>
            </a:r>
            <a:r>
              <a:rPr lang="en-US" altLang="zh-CN" dirty="0">
                <a:latin typeface="Kaiti SC" panose="02010600040101010101" pitchFamily="2" charset="-122"/>
                <a:ea typeface="Kaiti SC" panose="02010600040101010101" pitchFamily="2" charset="-122"/>
              </a:rPr>
              <a:t>3</a:t>
            </a:r>
            <a:r>
              <a:rPr lang="zh-CN" altLang="en-US" dirty="0">
                <a:latin typeface="Kaiti SC" panose="02010600040101010101" pitchFamily="2" charset="-122"/>
                <a:ea typeface="Kaiti SC" panose="02010600040101010101" pitchFamily="2" charset="-122"/>
              </a:rPr>
              <a:t>次正面，那么两种硬币的概率是多少？</a:t>
            </a:r>
            <a:endParaRPr lang="en-US" dirty="0">
              <a:latin typeface="Kaiti SC" panose="02010600040101010101" pitchFamily="2" charset="-122"/>
              <a:ea typeface="Kaiti SC" panose="02010600040101010101" pitchFamily="2" charset="-122"/>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72773-4A19-7949-BFFA-13A877B4015F}"/>
                  </a:ext>
                </a:extLst>
              </p:cNvPr>
              <p:cNvSpPr txBox="1"/>
              <p:nvPr/>
            </p:nvSpPr>
            <p:spPr>
              <a:xfrm>
                <a:off x="1064722" y="3951959"/>
                <a:ext cx="49305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𝐴</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𝐴</m:t>
                          </m:r>
                        </m:e>
                      </m:d>
                      <m:r>
                        <a:rPr lang="en-AU" b="0" i="1" smtClean="0">
                          <a:latin typeface="Cambria Math" panose="02040503050406030204" pitchFamily="18" charset="0"/>
                        </a:rPr>
                        <m:t>=0.99×0.125=</m:t>
                      </m:r>
                      <m:r>
                        <a:rPr lang="en-AU" b="0" i="1" smtClean="0">
                          <a:solidFill>
                            <a:schemeClr val="tx1"/>
                          </a:solidFill>
                          <a:highlight>
                            <a:srgbClr val="FFFF00"/>
                          </a:highlight>
                          <a:latin typeface="Cambria Math" panose="02040503050406030204" pitchFamily="18" charset="0"/>
                        </a:rPr>
                        <m:t>.124</m:t>
                      </m:r>
                    </m:oMath>
                  </m:oMathPara>
                </a14:m>
                <a:endParaRPr lang="en-US" dirty="0">
                  <a:highlight>
                    <a:srgbClr val="FFFF00"/>
                  </a:highlight>
                </a:endParaRPr>
              </a:p>
            </p:txBody>
          </p:sp>
        </mc:Choice>
        <mc:Fallback xmlns="">
          <p:sp>
            <p:nvSpPr>
              <p:cNvPr id="4" name="TextBox 3">
                <a:extLst>
                  <a:ext uri="{FF2B5EF4-FFF2-40B4-BE49-F238E27FC236}">
                    <a16:creationId xmlns:a16="http://schemas.microsoft.com/office/drawing/2014/main" id="{EEB72773-4A19-7949-BFFA-13A877B4015F}"/>
                  </a:ext>
                </a:extLst>
              </p:cNvPr>
              <p:cNvSpPr txBox="1">
                <a:spLocks noRot="1" noChangeAspect="1" noMove="1" noResize="1" noEditPoints="1" noAdjustHandles="1" noChangeArrowheads="1" noChangeShapeType="1" noTextEdit="1"/>
              </p:cNvSpPr>
              <p:nvPr/>
            </p:nvSpPr>
            <p:spPr>
              <a:xfrm>
                <a:off x="1064722" y="3951959"/>
                <a:ext cx="4930581" cy="276999"/>
              </a:xfrm>
              <a:prstGeom prst="rect">
                <a:avLst/>
              </a:prstGeom>
              <a:blipFill>
                <a:blip r:embed="rId2"/>
                <a:stretch>
                  <a:fillRect l="-773" r="-51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973229-FC8E-8E41-BEC4-C4C6E0C22D51}"/>
                  </a:ext>
                </a:extLst>
              </p:cNvPr>
              <p:cNvSpPr txBox="1"/>
              <p:nvPr/>
            </p:nvSpPr>
            <p:spPr>
              <a:xfrm>
                <a:off x="1066810" y="4267197"/>
                <a:ext cx="4400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e>
                          <m:r>
                            <a:rPr lang="en-AU" b="0" i="1" smtClean="0">
                              <a:latin typeface="Cambria Math" panose="02040503050406030204" pitchFamily="18" charset="0"/>
                            </a:rPr>
                            <m:t>3</m:t>
                          </m:r>
                          <m:r>
                            <a:rPr lang="en-AU" b="0" i="1" smtClean="0">
                              <a:latin typeface="Cambria Math" panose="02040503050406030204" pitchFamily="18" charset="0"/>
                            </a:rPr>
                            <m:t>𝐻</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𝐵</m:t>
                          </m:r>
                        </m:e>
                      </m:d>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r>
                            <a:rPr lang="en-AU" b="0" i="1" smtClean="0">
                              <a:latin typeface="Cambria Math" panose="02040503050406030204" pitchFamily="18" charset="0"/>
                            </a:rPr>
                            <m:t>3</m:t>
                          </m:r>
                          <m:r>
                            <a:rPr lang="en-AU" b="0" i="1" smtClean="0">
                              <a:latin typeface="Cambria Math" panose="02040503050406030204" pitchFamily="18" charset="0"/>
                            </a:rPr>
                            <m:t>𝐻</m:t>
                          </m:r>
                        </m:e>
                        <m:e>
                          <m:r>
                            <a:rPr lang="en-AU" b="0" i="1" smtClean="0">
                              <a:latin typeface="Cambria Math" panose="02040503050406030204" pitchFamily="18" charset="0"/>
                            </a:rPr>
                            <m:t>𝐵</m:t>
                          </m:r>
                        </m:e>
                      </m:d>
                      <m:r>
                        <a:rPr lang="en-AU" b="0" i="1" smtClean="0">
                          <a:latin typeface="Cambria Math" panose="02040503050406030204" pitchFamily="18" charset="0"/>
                        </a:rPr>
                        <m:t>=0.01×1=</m:t>
                      </m:r>
                      <m:r>
                        <a:rPr lang="en-AU" b="0" i="1" smtClean="0">
                          <a:solidFill>
                            <a:schemeClr val="tx1"/>
                          </a:solidFill>
                          <a:highlight>
                            <a:srgbClr val="FFFF00"/>
                          </a:highlight>
                          <a:latin typeface="Cambria Math" panose="02040503050406030204" pitchFamily="18" charset="0"/>
                        </a:rPr>
                        <m:t>.</m:t>
                      </m:r>
                      <m:r>
                        <a:rPr lang="en-AU" b="0" i="1" smtClean="0">
                          <a:solidFill>
                            <a:schemeClr val="tx1"/>
                          </a:solidFill>
                          <a:highlight>
                            <a:srgbClr val="FF00FF"/>
                          </a:highlight>
                          <a:latin typeface="Cambria Math" panose="02040503050406030204" pitchFamily="18" charset="0"/>
                        </a:rPr>
                        <m:t>01</m:t>
                      </m:r>
                    </m:oMath>
                  </m:oMathPara>
                </a14:m>
                <a:endParaRPr lang="en-US" dirty="0">
                  <a:highlight>
                    <a:srgbClr val="FF00FF"/>
                  </a:highlight>
                </a:endParaRPr>
              </a:p>
            </p:txBody>
          </p:sp>
        </mc:Choice>
        <mc:Fallback xmlns="">
          <p:sp>
            <p:nvSpPr>
              <p:cNvPr id="5" name="TextBox 4">
                <a:extLst>
                  <a:ext uri="{FF2B5EF4-FFF2-40B4-BE49-F238E27FC236}">
                    <a16:creationId xmlns:a16="http://schemas.microsoft.com/office/drawing/2014/main" id="{4B973229-FC8E-8E41-BEC4-C4C6E0C22D51}"/>
                  </a:ext>
                </a:extLst>
              </p:cNvPr>
              <p:cNvSpPr txBox="1">
                <a:spLocks noRot="1" noChangeAspect="1" noMove="1" noResize="1" noEditPoints="1" noAdjustHandles="1" noChangeArrowheads="1" noChangeShapeType="1" noTextEdit="1"/>
              </p:cNvSpPr>
              <p:nvPr/>
            </p:nvSpPr>
            <p:spPr>
              <a:xfrm>
                <a:off x="1066810" y="4267197"/>
                <a:ext cx="4400692" cy="276999"/>
              </a:xfrm>
              <a:prstGeom prst="rect">
                <a:avLst/>
              </a:prstGeom>
              <a:blipFill>
                <a:blip r:embed="rId3"/>
                <a:stretch>
                  <a:fillRect l="-865" r="-288"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5FE3D-519D-F94B-A662-E180F61FF27A}"/>
                  </a:ext>
                </a:extLst>
              </p:cNvPr>
              <p:cNvSpPr txBox="1"/>
              <p:nvPr/>
            </p:nvSpPr>
            <p:spPr>
              <a:xfrm>
                <a:off x="1064722" y="5054247"/>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正常</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0.124</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=0.925</m:t>
                      </m:r>
                    </m:oMath>
                  </m:oMathPara>
                </a14:m>
                <a:endParaRPr lang="en-US" dirty="0"/>
              </a:p>
            </p:txBody>
          </p:sp>
        </mc:Choice>
        <mc:Fallback xmlns="">
          <p:sp>
            <p:nvSpPr>
              <p:cNvPr id="6" name="TextBox 5">
                <a:extLst>
                  <a:ext uri="{FF2B5EF4-FFF2-40B4-BE49-F238E27FC236}">
                    <a16:creationId xmlns:a16="http://schemas.microsoft.com/office/drawing/2014/main" id="{3725FE3D-519D-F94B-A662-E180F61FF27A}"/>
                  </a:ext>
                </a:extLst>
              </p:cNvPr>
              <p:cNvSpPr txBox="1">
                <a:spLocks noRot="1" noChangeAspect="1" noMove="1" noResize="1" noEditPoints="1" noAdjustHandles="1" noChangeArrowheads="1" noChangeShapeType="1" noTextEdit="1"/>
              </p:cNvSpPr>
              <p:nvPr/>
            </p:nvSpPr>
            <p:spPr>
              <a:xfrm>
                <a:off x="1064722" y="5054247"/>
                <a:ext cx="4102085" cy="525016"/>
              </a:xfrm>
              <a:prstGeom prst="rect">
                <a:avLst/>
              </a:prstGeom>
              <a:blipFill>
                <a:blip r:embed="rId4"/>
                <a:stretch>
                  <a:fillRect l="-1858" t="-2381" r="-619"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1C5B97-D8CA-6A44-8242-8ED492ADB1F9}"/>
                  </a:ext>
                </a:extLst>
              </p:cNvPr>
              <p:cNvSpPr txBox="1"/>
              <p:nvPr/>
            </p:nvSpPr>
            <p:spPr>
              <a:xfrm>
                <a:off x="1066810" y="5695161"/>
                <a:ext cx="410208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作弊</m:t>
                      </m:r>
                      <m:r>
                        <a:rPr lang="en-US" i="1">
                          <a:latin typeface="Cambria Math" panose="02040503050406030204" pitchFamily="18" charset="0"/>
                        </a:rPr>
                        <m:t>硬币</m:t>
                      </m:r>
                      <m:r>
                        <a:rPr lang="en-US" i="1" smtClean="0">
                          <a:latin typeface="Cambria Math" panose="02040503050406030204" pitchFamily="18" charset="0"/>
                        </a:rPr>
                        <m:t>的</m:t>
                      </m:r>
                      <m:r>
                        <a:rPr lang="en-US" i="1">
                          <a:latin typeface="Cambria Math" panose="02040503050406030204" pitchFamily="18" charset="0"/>
                        </a:rPr>
                        <m:t>概率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0.01</m:t>
                          </m:r>
                        </m:num>
                        <m:den>
                          <m:r>
                            <a:rPr lang="en-US" altLang="zh-CN" b="0" i="1" smtClean="0">
                              <a:latin typeface="Cambria Math" panose="02040503050406030204" pitchFamily="18" charset="0"/>
                            </a:rPr>
                            <m:t>0.124+0.01</m:t>
                          </m:r>
                        </m:den>
                      </m:f>
                      <m:r>
                        <a:rPr lang="en-US" altLang="zh-CN" b="0" i="1" smtClean="0">
                          <a:latin typeface="Cambria Math" panose="02040503050406030204" pitchFamily="18" charset="0"/>
                        </a:rPr>
                        <m:t>=0.075</m:t>
                      </m:r>
                    </m:oMath>
                  </m:oMathPara>
                </a14:m>
                <a:endParaRPr lang="en-US" dirty="0"/>
              </a:p>
            </p:txBody>
          </p:sp>
        </mc:Choice>
        <mc:Fallback xmlns="">
          <p:sp>
            <p:nvSpPr>
              <p:cNvPr id="7" name="TextBox 6">
                <a:extLst>
                  <a:ext uri="{FF2B5EF4-FFF2-40B4-BE49-F238E27FC236}">
                    <a16:creationId xmlns:a16="http://schemas.microsoft.com/office/drawing/2014/main" id="{EA1C5B97-D8CA-6A44-8242-8ED492ADB1F9}"/>
                  </a:ext>
                </a:extLst>
              </p:cNvPr>
              <p:cNvSpPr txBox="1">
                <a:spLocks noRot="1" noChangeAspect="1" noMove="1" noResize="1" noEditPoints="1" noAdjustHandles="1" noChangeArrowheads="1" noChangeShapeType="1" noTextEdit="1"/>
              </p:cNvSpPr>
              <p:nvPr/>
            </p:nvSpPr>
            <p:spPr>
              <a:xfrm>
                <a:off x="1066810" y="5695161"/>
                <a:ext cx="4102085" cy="525016"/>
              </a:xfrm>
              <a:prstGeom prst="rect">
                <a:avLst/>
              </a:prstGeom>
              <a:blipFill>
                <a:blip r:embed="rId5"/>
                <a:stretch>
                  <a:fillRect l="-1858" t="-2326" r="-619" b="-930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ED76BED8-C569-A447-89E1-035B1FD951AA}"/>
              </a:ext>
            </a:extLst>
          </p:cNvPr>
          <p:cNvSpPr>
            <a:spLocks noGrp="1"/>
          </p:cNvSpPr>
          <p:nvPr>
            <p:ph type="sldNum" sz="quarter" idx="12"/>
          </p:nvPr>
        </p:nvSpPr>
        <p:spPr/>
        <p:txBody>
          <a:bodyPr/>
          <a:lstStyle/>
          <a:p>
            <a:fld id="{419A3543-2AD2-8842-ABE5-219686FDD7E3}" type="slidenum">
              <a:rPr lang="en-US" smtClean="0"/>
              <a:t>85</a:t>
            </a:fld>
            <a:endParaRPr lang="en-US"/>
          </a:p>
        </p:txBody>
      </p:sp>
    </p:spTree>
    <p:extLst>
      <p:ext uri="{BB962C8B-B14F-4D97-AF65-F5344CB8AC3E}">
        <p14:creationId xmlns:p14="http://schemas.microsoft.com/office/powerpoint/2010/main" val="1618063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8F49-C234-C048-A6BA-6E6A7771CAF7}"/>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Take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home</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message</a:t>
            </a:r>
            <a:endParaRPr lang="en-US" dirty="0">
              <a:latin typeface="Kaiti SC" panose="02010600040101010101" pitchFamily="2" charset="-122"/>
              <a:ea typeface="Kaiti SC" panose="02010600040101010101" pitchFamily="2" charset="-122"/>
            </a:endParaRPr>
          </a:p>
        </p:txBody>
      </p:sp>
      <p:sp>
        <p:nvSpPr>
          <p:cNvPr id="3" name="TextBox 2">
            <a:extLst>
              <a:ext uri="{FF2B5EF4-FFF2-40B4-BE49-F238E27FC236}">
                <a16:creationId xmlns:a16="http://schemas.microsoft.com/office/drawing/2014/main" id="{2B9DE4D3-A817-DE41-A795-B4B37DF47F1C}"/>
              </a:ext>
            </a:extLst>
          </p:cNvPr>
          <p:cNvSpPr txBox="1"/>
          <p:nvPr/>
        </p:nvSpPr>
        <p:spPr>
          <a:xfrm>
            <a:off x="2229633" y="1565759"/>
            <a:ext cx="7843380"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y=[1,2,</a:t>
            </a:r>
            <a:r>
              <a:rPr lang="en-US" sz="2800" dirty="0">
                <a:highlight>
                  <a:srgbClr val="FFFF00"/>
                </a:highlight>
                <a:latin typeface="Kaiti SC" panose="02010600040101010101" pitchFamily="2" charset="-122"/>
                <a:ea typeface="Kaiti SC" panose="02010600040101010101" pitchFamily="2" charset="-122"/>
              </a:rPr>
              <a:t>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4,10</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奇数个样本</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=(1+2+3+4+10)/5=4</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3</a:t>
            </a:r>
          </a:p>
          <a:p>
            <a:endParaRPr lang="en-US" sz="2800" dirty="0">
              <a:latin typeface="Kaiti SC" panose="02010600040101010101" pitchFamily="2" charset="-122"/>
              <a:ea typeface="Kaiti SC" panose="02010600040101010101" pitchFamily="2" charset="-122"/>
            </a:endParaRPr>
          </a:p>
        </p:txBody>
      </p:sp>
      <p:sp>
        <p:nvSpPr>
          <p:cNvPr id="5" name="TextBox 4">
            <a:extLst>
              <a:ext uri="{FF2B5EF4-FFF2-40B4-BE49-F238E27FC236}">
                <a16:creationId xmlns:a16="http://schemas.microsoft.com/office/drawing/2014/main" id="{78D234EE-E275-364E-BF82-D10FAC3CA8CE}"/>
              </a:ext>
            </a:extLst>
          </p:cNvPr>
          <p:cNvSpPr txBox="1"/>
          <p:nvPr/>
        </p:nvSpPr>
        <p:spPr>
          <a:xfrm>
            <a:off x="2118986" y="3659689"/>
            <a:ext cx="7062591" cy="1815882"/>
          </a:xfrm>
          <a:prstGeom prst="rect">
            <a:avLst/>
          </a:prstGeom>
          <a:noFill/>
        </p:spPr>
        <p:txBody>
          <a:bodyPr wrap="square" rtlCol="0">
            <a:spAutoFit/>
          </a:bodyPr>
          <a:lstStyle/>
          <a:p>
            <a:r>
              <a:rPr lang="en-US" sz="2800" dirty="0">
                <a:latin typeface="Kaiti SC" panose="02010600040101010101" pitchFamily="2" charset="-122"/>
                <a:ea typeface="Kaiti SC" panose="02010600040101010101" pitchFamily="2" charset="-122"/>
              </a:rPr>
              <a:t>y=[1,</a:t>
            </a:r>
            <a:r>
              <a:rPr lang="en-US" sz="2800" dirty="0">
                <a:highlight>
                  <a:srgbClr val="00FF00"/>
                </a:highlight>
                <a:latin typeface="Kaiti SC" panose="02010600040101010101" pitchFamily="2" charset="-122"/>
                <a:ea typeface="Kaiti SC" panose="02010600040101010101" pitchFamily="2" charset="-122"/>
              </a:rPr>
              <a:t>2,3</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6</a:t>
            </a:r>
            <a:r>
              <a:rPr lang="en-US" sz="2800" dirty="0">
                <a:latin typeface="Kaiti SC" panose="02010600040101010101" pitchFamily="2" charset="-122"/>
                <a:ea typeface="Kaiti SC" panose="02010600040101010101" pitchFamily="2" charset="-122"/>
              </a:rPr>
              <a:t>]</a:t>
            </a:r>
            <a:r>
              <a:rPr lang="en-US" altLang="zh-CN" sz="2800" dirty="0">
                <a:latin typeface="Kaiti SC" panose="02010600040101010101" pitchFamily="2" charset="-122"/>
                <a:ea typeface="Kaiti SC" panose="02010600040101010101" pitchFamily="2" charset="-122"/>
              </a:rPr>
              <a:t>—</a:t>
            </a:r>
            <a:r>
              <a:rPr lang="zh-CN" altLang="en-US" sz="2800" dirty="0">
                <a:latin typeface="Kaiti SC" panose="02010600040101010101" pitchFamily="2" charset="-122"/>
                <a:ea typeface="Kaiti SC" panose="02010600040101010101" pitchFamily="2" charset="-122"/>
              </a:rPr>
              <a:t>偶数偶数个</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均值</a:t>
            </a:r>
            <a:r>
              <a:rPr lang="en-US" altLang="zh-CN" sz="2800" dirty="0">
                <a:latin typeface="Kaiti SC" panose="02010600040101010101" pitchFamily="2" charset="-122"/>
                <a:ea typeface="Kaiti SC" panose="02010600040101010101" pitchFamily="2" charset="-122"/>
              </a:rPr>
              <a:t>=(1+2+3+6)/4=3</a:t>
            </a:r>
            <a:endParaRPr lang="en-US" sz="2800" dirty="0">
              <a:latin typeface="Kaiti SC" panose="02010600040101010101" pitchFamily="2" charset="-122"/>
              <a:ea typeface="Kaiti SC" panose="02010600040101010101" pitchFamily="2" charset="-122"/>
            </a:endParaRPr>
          </a:p>
          <a:p>
            <a:r>
              <a:rPr lang="zh-CN" altLang="en-US" sz="2800" dirty="0">
                <a:latin typeface="Kaiti SC" panose="02010600040101010101" pitchFamily="2" charset="-122"/>
                <a:ea typeface="Kaiti SC" panose="02010600040101010101" pitchFamily="2" charset="-122"/>
              </a:rPr>
              <a:t>中位数</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2</a:t>
            </a:r>
            <a:r>
              <a:rPr lang="en-US" altLang="zh-CN" sz="2800" dirty="0">
                <a:latin typeface="Kaiti SC" panose="02010600040101010101" pitchFamily="2" charset="-122"/>
                <a:ea typeface="Kaiti SC" panose="02010600040101010101" pitchFamily="2" charset="-122"/>
              </a:rPr>
              <a:t>+</a:t>
            </a:r>
            <a:r>
              <a:rPr lang="en-US" altLang="zh-CN" sz="2800" dirty="0">
                <a:highlight>
                  <a:srgbClr val="00FF00"/>
                </a:highlight>
                <a:latin typeface="Kaiti SC" panose="02010600040101010101" pitchFamily="2" charset="-122"/>
                <a:ea typeface="Kaiti SC" panose="02010600040101010101" pitchFamily="2" charset="-122"/>
              </a:rPr>
              <a:t>3</a:t>
            </a:r>
            <a:r>
              <a:rPr lang="en-US" altLang="zh-CN" sz="2800" dirty="0">
                <a:latin typeface="Kaiti SC" panose="02010600040101010101" pitchFamily="2" charset="-122"/>
                <a:ea typeface="Kaiti SC" panose="02010600040101010101" pitchFamily="2" charset="-122"/>
              </a:rPr>
              <a:t>]/2=2.5</a:t>
            </a:r>
          </a:p>
          <a:p>
            <a:endParaRPr lang="en-US" sz="28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B81E300-09E5-BB42-AD3B-07E5022F94E7}"/>
              </a:ext>
            </a:extLst>
          </p:cNvPr>
          <p:cNvSpPr>
            <a:spLocks noGrp="1"/>
          </p:cNvSpPr>
          <p:nvPr>
            <p:ph type="sldNum" sz="quarter" idx="12"/>
          </p:nvPr>
        </p:nvSpPr>
        <p:spPr/>
        <p:txBody>
          <a:bodyPr/>
          <a:lstStyle/>
          <a:p>
            <a:fld id="{419A3543-2AD2-8842-ABE5-219686FDD7E3}" type="slidenum">
              <a:rPr lang="en-US" smtClean="0"/>
              <a:t>86</a:t>
            </a:fld>
            <a:endParaRPr lang="en-US"/>
          </a:p>
        </p:txBody>
      </p:sp>
    </p:spTree>
    <p:extLst>
      <p:ext uri="{BB962C8B-B14F-4D97-AF65-F5344CB8AC3E}">
        <p14:creationId xmlns:p14="http://schemas.microsoft.com/office/powerpoint/2010/main" val="602211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7B0D-E367-6E4D-8F49-2B7E687B0CD1}"/>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单样本均值统计检查</a:t>
            </a:r>
            <a:endParaRPr lang="en-US" dirty="0">
              <a:latin typeface="Kaiti SC" panose="02010600040101010101" pitchFamily="2" charset="-122"/>
              <a:ea typeface="Kaiti SC" panose="02010600040101010101" pitchFamily="2" charset="-122"/>
            </a:endParaRPr>
          </a:p>
        </p:txBody>
      </p:sp>
      <p:graphicFrame>
        <p:nvGraphicFramePr>
          <p:cNvPr id="4" name="Object 3">
            <a:extLst>
              <a:ext uri="{FF2B5EF4-FFF2-40B4-BE49-F238E27FC236}">
                <a16:creationId xmlns:a16="http://schemas.microsoft.com/office/drawing/2014/main" id="{9E20ABC3-0997-7F4C-A94F-C2F0458DC42C}"/>
              </a:ext>
            </a:extLst>
          </p:cNvPr>
          <p:cNvGraphicFramePr>
            <a:graphicFrameLocks noChangeAspect="1"/>
          </p:cNvGraphicFramePr>
          <p:nvPr>
            <p:extLst>
              <p:ext uri="{D42A27DB-BD31-4B8C-83A1-F6EECF244321}">
                <p14:modId xmlns:p14="http://schemas.microsoft.com/office/powerpoint/2010/main" val="3126458359"/>
              </p:ext>
            </p:extLst>
          </p:nvPr>
        </p:nvGraphicFramePr>
        <p:xfrm>
          <a:off x="1524000" y="1952580"/>
          <a:ext cx="9144000" cy="3251200"/>
        </p:xfrm>
        <a:graphic>
          <a:graphicData uri="http://schemas.openxmlformats.org/presentationml/2006/ole">
            <mc:AlternateContent xmlns:mc="http://schemas.openxmlformats.org/markup-compatibility/2006">
              <mc:Choice xmlns:v="urn:schemas-microsoft-com:vml" Requires="v">
                <p:oleObj spid="_x0000_s77988" name="Document" r:id="rId3" imgW="9144000" imgH="3251200" progId="Word.Document.12">
                  <p:embed/>
                </p:oleObj>
              </mc:Choice>
              <mc:Fallback>
                <p:oleObj name="Document" r:id="rId3" imgW="9144000" imgH="3251200" progId="Word.Document.12">
                  <p:embed/>
                  <p:pic>
                    <p:nvPicPr>
                      <p:cNvPr id="8" name="Object 7">
                        <a:extLst>
                          <a:ext uri="{FF2B5EF4-FFF2-40B4-BE49-F238E27FC236}">
                            <a16:creationId xmlns:a16="http://schemas.microsoft.com/office/drawing/2014/main" id="{D8735390-13C1-664D-AA83-C66B460D4DC0}"/>
                          </a:ext>
                        </a:extLst>
                      </p:cNvPr>
                      <p:cNvPicPr/>
                      <p:nvPr/>
                    </p:nvPicPr>
                    <p:blipFill>
                      <a:blip r:embed="rId4"/>
                      <a:stretch>
                        <a:fillRect/>
                      </a:stretch>
                    </p:blipFill>
                    <p:spPr>
                      <a:xfrm>
                        <a:off x="1524000" y="1952580"/>
                        <a:ext cx="9144000" cy="325120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B0BB0CE1-0620-D24B-9713-D25C0D9EE7D7}"/>
              </a:ext>
            </a:extLst>
          </p:cNvPr>
          <p:cNvSpPr>
            <a:spLocks noGrp="1"/>
          </p:cNvSpPr>
          <p:nvPr>
            <p:ph type="sldNum" sz="quarter" idx="12"/>
          </p:nvPr>
        </p:nvSpPr>
        <p:spPr/>
        <p:txBody>
          <a:bodyPr/>
          <a:lstStyle/>
          <a:p>
            <a:fld id="{419A3543-2AD2-8842-ABE5-219686FDD7E3}" type="slidenum">
              <a:rPr lang="en-US" smtClean="0"/>
              <a:t>87</a:t>
            </a:fld>
            <a:endParaRPr lang="en-US"/>
          </a:p>
        </p:txBody>
      </p:sp>
    </p:spTree>
    <p:extLst>
      <p:ext uri="{BB962C8B-B14F-4D97-AF65-F5344CB8AC3E}">
        <p14:creationId xmlns:p14="http://schemas.microsoft.com/office/powerpoint/2010/main" val="320632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D9E-A02D-F940-AC1A-4B2EA59CFA0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康熙的幸运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77712D-A42B-F642-8605-660D613EC827}"/>
              </a:ext>
            </a:extLst>
          </p:cNvPr>
          <p:cNvSpPr>
            <a:spLocks noGrp="1"/>
          </p:cNvSpPr>
          <p:nvPr>
            <p:ph idx="1"/>
          </p:nvPr>
        </p:nvSpPr>
        <p:spPr>
          <a:xfrm>
            <a:off x="838200" y="2236443"/>
            <a:ext cx="10515600" cy="4351338"/>
          </a:xfrm>
        </p:spPr>
        <p:txBody>
          <a:bodyPr>
            <a:normAutofit/>
          </a:bodyPr>
          <a:lstStyle/>
          <a:p>
            <a:r>
              <a:rPr lang="en-US" altLang="zh-CN" sz="2400" dirty="0">
                <a:latin typeface="Kaiti SC" panose="02010600040101010101" pitchFamily="2" charset="-122"/>
                <a:ea typeface="Kaiti SC" panose="02010600040101010101" pitchFamily="2" charset="-122"/>
              </a:rPr>
              <a:t>1693</a:t>
            </a:r>
            <a:r>
              <a:rPr lang="zh-CN" altLang="en-US" sz="2400" dirty="0">
                <a:latin typeface="Kaiti SC" panose="02010600040101010101" pitchFamily="2" charset="-122"/>
                <a:ea typeface="Kaiti SC" panose="02010600040101010101" pitchFamily="2" charset="-122"/>
              </a:rPr>
              <a:t>年，康熙三十一年，康熙得了疟疾，</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宫廷太医无法医治</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两名传教士献上金鸡纳霜（奎宁）</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康熙被治愈，第二次与死神擦肩而过</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C8E59873-9E11-C34E-9F8E-F9DF4B8AA306}"/>
              </a:ext>
            </a:extLst>
          </p:cNvPr>
          <p:cNvSpPr>
            <a:spLocks noGrp="1"/>
          </p:cNvSpPr>
          <p:nvPr>
            <p:ph type="sldNum" sz="quarter" idx="12"/>
          </p:nvPr>
        </p:nvSpPr>
        <p:spPr/>
        <p:txBody>
          <a:bodyPr/>
          <a:lstStyle/>
          <a:p>
            <a:fld id="{419A3543-2AD2-8842-ABE5-219686FDD7E3}" type="slidenum">
              <a:rPr lang="en-US" smtClean="0"/>
              <a:t>9</a:t>
            </a:fld>
            <a:endParaRPr lang="en-US"/>
          </a:p>
        </p:txBody>
      </p:sp>
      <p:pic>
        <p:nvPicPr>
          <p:cNvPr id="6" name="Picture 5">
            <a:extLst>
              <a:ext uri="{FF2B5EF4-FFF2-40B4-BE49-F238E27FC236}">
                <a16:creationId xmlns:a16="http://schemas.microsoft.com/office/drawing/2014/main" id="{5EF1AEE5-867F-C048-A855-29E4E1B1BEEB}"/>
              </a:ext>
            </a:extLst>
          </p:cNvPr>
          <p:cNvPicPr>
            <a:picLocks noChangeAspect="1"/>
          </p:cNvPicPr>
          <p:nvPr/>
        </p:nvPicPr>
        <p:blipFill>
          <a:blip r:embed="rId3"/>
          <a:stretch>
            <a:fillRect/>
          </a:stretch>
        </p:blipFill>
        <p:spPr>
          <a:xfrm>
            <a:off x="8610600" y="2080098"/>
            <a:ext cx="3502892" cy="2276880"/>
          </a:xfrm>
          <a:prstGeom prst="rect">
            <a:avLst/>
          </a:prstGeom>
        </p:spPr>
      </p:pic>
    </p:spTree>
    <p:extLst>
      <p:ext uri="{BB962C8B-B14F-4D97-AF65-F5344CB8AC3E}">
        <p14:creationId xmlns:p14="http://schemas.microsoft.com/office/powerpoint/2010/main" val="2468060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5307</TotalTime>
  <Words>4679</Words>
  <Application>Microsoft Macintosh PowerPoint</Application>
  <PresentationFormat>Widescreen</PresentationFormat>
  <Paragraphs>655</Paragraphs>
  <Slides>87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4" baseType="lpstr">
      <vt:lpstr>Kaiti SC</vt:lpstr>
      <vt:lpstr>Arial</vt:lpstr>
      <vt:lpstr>Calibri</vt:lpstr>
      <vt:lpstr>Calibri Light</vt:lpstr>
      <vt:lpstr>Cambria Math</vt:lpstr>
      <vt:lpstr>Office Theme</vt:lpstr>
      <vt:lpstr>Document</vt:lpstr>
      <vt:lpstr>生物统计基础</vt:lpstr>
      <vt:lpstr>课程目的</vt:lpstr>
      <vt:lpstr>现代药物开发程序</vt:lpstr>
      <vt:lpstr>药物的博弈</vt:lpstr>
      <vt:lpstr>国家医疗保障局、人力资源社会保障部印发《关于将2019年谈判药品纳入乙类范围的通知》（医保发〔2019〕65号）</vt:lpstr>
      <vt:lpstr>历史事件</vt:lpstr>
      <vt:lpstr>古今中外疗法</vt:lpstr>
      <vt:lpstr>华盛顿的血，不太流的出来了</vt:lpstr>
      <vt:lpstr>康熙的幸运</vt:lpstr>
      <vt:lpstr>找药</vt:lpstr>
      <vt:lpstr>药物发现的中国例子</vt:lpstr>
      <vt:lpstr>PowerPoint Presentation</vt:lpstr>
      <vt:lpstr>青蒿</vt:lpstr>
      <vt:lpstr>国外例子</vt:lpstr>
      <vt:lpstr>人类的天赋：组织与风控</vt:lpstr>
      <vt:lpstr>现代药物开发程序</vt:lpstr>
      <vt:lpstr>频率学派vs贝叶斯学派</vt:lpstr>
      <vt:lpstr>神农</vt:lpstr>
      <vt:lpstr>最早的药物试验</vt:lpstr>
      <vt:lpstr>James Lind (1716-1794)</vt:lpstr>
      <vt:lpstr>统计方法</vt:lpstr>
      <vt:lpstr>药物随机试验设计（RCT)</vt:lpstr>
      <vt:lpstr>美国百年前的民间“化学家”</vt:lpstr>
      <vt:lpstr>知情同意书 [consent form]</vt:lpstr>
      <vt:lpstr>立法</vt:lpstr>
      <vt:lpstr>加“1”游戏</vt:lpstr>
      <vt:lpstr>加“1”游戏</vt:lpstr>
      <vt:lpstr>加“2”游戏</vt:lpstr>
      <vt:lpstr>加“3”游戏</vt:lpstr>
      <vt:lpstr>姚明有多特殊?</vt:lpstr>
      <vt:lpstr>中国</vt:lpstr>
      <vt:lpstr>荷兰</vt:lpstr>
      <vt:lpstr>肾癌调查</vt:lpstr>
      <vt:lpstr>A面</vt:lpstr>
      <vt:lpstr>B面</vt:lpstr>
      <vt:lpstr>肾癌调查：小样本导致的极端观察</vt:lpstr>
      <vt:lpstr>统计分析—在似是而非中寻找答案</vt:lpstr>
      <vt:lpstr>统计分析的基本结构</vt:lpstr>
      <vt:lpstr>e</vt:lpstr>
      <vt:lpstr>数据类型：离散vs连续</vt:lpstr>
      <vt:lpstr>人口数据</vt:lpstr>
      <vt:lpstr>人口年龄结构</vt:lpstr>
      <vt:lpstr>PowerPoint Presentation</vt:lpstr>
      <vt:lpstr>数据描述</vt:lpstr>
      <vt:lpstr>均值与中位数</vt:lpstr>
      <vt:lpstr>方差—内部的参考点</vt:lpstr>
      <vt:lpstr>3个例子</vt:lpstr>
      <vt:lpstr>抛硬币</vt:lpstr>
      <vt:lpstr>样本越大，偏差越小[sqrt(n)]</vt:lpstr>
      <vt:lpstr>提高估计精度的代价很高</vt:lpstr>
      <vt:lpstr>p-value</vt:lpstr>
      <vt:lpstr>p-value的特征</vt:lpstr>
      <vt:lpstr>quincunx</vt:lpstr>
      <vt:lpstr>回归</vt:lpstr>
      <vt:lpstr>群体，样本</vt:lpstr>
      <vt:lpstr>样本大小</vt:lpstr>
      <vt:lpstr>抛硬币</vt:lpstr>
      <vt:lpstr>国内例子</vt:lpstr>
      <vt:lpstr>Boxplot</vt:lpstr>
      <vt:lpstr>常见概率分布</vt:lpstr>
      <vt:lpstr>正态分布/高斯分布</vt:lpstr>
      <vt:lpstr>正态分布</vt:lpstr>
      <vt:lpstr>身高是比较典型的正态分布</vt:lpstr>
      <vt:lpstr>z</vt:lpstr>
      <vt:lpstr>寂寞沙洲冷</vt:lpstr>
      <vt:lpstr>找朋友</vt:lpstr>
      <vt:lpstr>从群体中抽样</vt:lpstr>
      <vt:lpstr>从1000个样本中抽取100个，连续200次</vt:lpstr>
      <vt:lpstr>t分布、学生氏t分布</vt:lpstr>
      <vt:lpstr>Gosset, Guinness, Student</vt:lpstr>
      <vt:lpstr>常见分布的关系图 Leemis, 1986, Am Statist, 40:143-6</vt:lpstr>
      <vt:lpstr>伯努利分布</vt:lpstr>
      <vt:lpstr>二项分布</vt:lpstr>
      <vt:lpstr>卡方分布</vt:lpstr>
      <vt:lpstr>F分布</vt:lpstr>
      <vt:lpstr>P-value</vt:lpstr>
      <vt:lpstr>简单回归分析 (simple linear regression)</vt:lpstr>
      <vt:lpstr>多元线性回归(multiple Linear regression)</vt:lpstr>
      <vt:lpstr>二项分布型数据的分析</vt:lpstr>
      <vt:lpstr>Odds于odds ratio</vt:lpstr>
      <vt:lpstr>Logistic回归</vt:lpstr>
      <vt:lpstr>MLE for logistic regression</vt:lpstr>
      <vt:lpstr>贝叶斯统计方法 (Bayesian)</vt:lpstr>
      <vt:lpstr>实例</vt:lpstr>
      <vt:lpstr>硬币实例</vt:lpstr>
      <vt:lpstr>Take home message</vt:lpstr>
      <vt:lpstr>单样本均值统计检查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生物统计基础</dc:title>
  <dc:creator>Guobo Chen</dc:creator>
  <cp:lastModifiedBy>Guobo Chen</cp:lastModifiedBy>
  <cp:revision>357</cp:revision>
  <dcterms:created xsi:type="dcterms:W3CDTF">2019-10-22T10:15:58Z</dcterms:created>
  <dcterms:modified xsi:type="dcterms:W3CDTF">2019-12-04T04:18:01Z</dcterms:modified>
</cp:coreProperties>
</file>